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44" r:id="rId2"/>
    <p:sldId id="394" r:id="rId3"/>
    <p:sldId id="426" r:id="rId4"/>
    <p:sldId id="328" r:id="rId5"/>
    <p:sldId id="329" r:id="rId6"/>
    <p:sldId id="392" r:id="rId7"/>
    <p:sldId id="393" r:id="rId8"/>
    <p:sldId id="427" r:id="rId9"/>
    <p:sldId id="315" r:id="rId10"/>
    <p:sldId id="316" r:id="rId11"/>
    <p:sldId id="376" r:id="rId12"/>
    <p:sldId id="318" r:id="rId13"/>
    <p:sldId id="319" r:id="rId14"/>
    <p:sldId id="288" r:id="rId15"/>
    <p:sldId id="289" r:id="rId16"/>
    <p:sldId id="317" r:id="rId17"/>
    <p:sldId id="386" r:id="rId18"/>
    <p:sldId id="395" r:id="rId19"/>
    <p:sldId id="429" r:id="rId20"/>
    <p:sldId id="428" r:id="rId21"/>
    <p:sldId id="449" r:id="rId22"/>
    <p:sldId id="450" r:id="rId23"/>
    <p:sldId id="436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4660"/>
  </p:normalViewPr>
  <p:slideViewPr>
    <p:cSldViewPr snapToGrid="0">
      <p:cViewPr varScale="1">
        <p:scale>
          <a:sx n="98" d="100"/>
          <a:sy n="98" d="100"/>
        </p:scale>
        <p:origin x="28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laessens\Documents\A%20Transit\Ancien%20CLI\Ecoles\th&#233;orie-&#233;coles\mod&#232;le%20thermique%20classe%20am&#233;lior&#233;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essens\Documents\A%20Transit\Ancien%20CLI\Ecoles\th&#233;orie-&#233;coles\mod&#232;le%20thermique%20classe%20am&#233;lior&#233;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BE" sz="1400" dirty="0"/>
              <a:t>Simulation T° classe non isolée durant 1 semaine  </a:t>
            </a:r>
          </a:p>
        </c:rich>
      </c:tx>
      <c:layout>
        <c:manualLayout>
          <c:xMode val="edge"/>
          <c:yMode val="edge"/>
          <c:x val="0.13448723488382547"/>
          <c:y val="4.47889750215331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3455704868854573E-2"/>
          <c:y val="0.21705501668142346"/>
          <c:w val="0.87607842273822722"/>
          <c:h val="0.68025799100693807"/>
        </c:manualLayout>
      </c:layout>
      <c:lineChart>
        <c:grouping val="standard"/>
        <c:varyColors val="0"/>
        <c:ser>
          <c:idx val="0"/>
          <c:order val="0"/>
          <c:tx>
            <c:v>sans isol.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Calcul!$C$87:$C$255</c:f>
              <c:numCache>
                <c:formatCode>0</c:formatCode>
                <c:ptCount val="169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1</c:v>
                </c:pt>
                <c:pt idx="18">
                  <c:v>2</c:v>
                </c:pt>
                <c:pt idx="19">
                  <c:v>3</c:v>
                </c:pt>
                <c:pt idx="20">
                  <c:v>4</c:v>
                </c:pt>
                <c:pt idx="21">
                  <c:v>5</c:v>
                </c:pt>
                <c:pt idx="22">
                  <c:v>6</c:v>
                </c:pt>
                <c:pt idx="23">
                  <c:v>7</c:v>
                </c:pt>
                <c:pt idx="24">
                  <c:v>8</c:v>
                </c:pt>
                <c:pt idx="25">
                  <c:v>9</c:v>
                </c:pt>
                <c:pt idx="26">
                  <c:v>10</c:v>
                </c:pt>
                <c:pt idx="27">
                  <c:v>11</c:v>
                </c:pt>
                <c:pt idx="28">
                  <c:v>12</c:v>
                </c:pt>
                <c:pt idx="29">
                  <c:v>13</c:v>
                </c:pt>
                <c:pt idx="30">
                  <c:v>14</c:v>
                </c:pt>
                <c:pt idx="31">
                  <c:v>15</c:v>
                </c:pt>
                <c:pt idx="32">
                  <c:v>16</c:v>
                </c:pt>
                <c:pt idx="33">
                  <c:v>17</c:v>
                </c:pt>
                <c:pt idx="34">
                  <c:v>18</c:v>
                </c:pt>
                <c:pt idx="35">
                  <c:v>19</c:v>
                </c:pt>
                <c:pt idx="36">
                  <c:v>20</c:v>
                </c:pt>
                <c:pt idx="37">
                  <c:v>21</c:v>
                </c:pt>
                <c:pt idx="38">
                  <c:v>22</c:v>
                </c:pt>
                <c:pt idx="39">
                  <c:v>23</c:v>
                </c:pt>
                <c:pt idx="40">
                  <c:v>24</c:v>
                </c:pt>
                <c:pt idx="41">
                  <c:v>1</c:v>
                </c:pt>
                <c:pt idx="42">
                  <c:v>2</c:v>
                </c:pt>
                <c:pt idx="43">
                  <c:v>3</c:v>
                </c:pt>
                <c:pt idx="44">
                  <c:v>4</c:v>
                </c:pt>
                <c:pt idx="45">
                  <c:v>5</c:v>
                </c:pt>
                <c:pt idx="46">
                  <c:v>6</c:v>
                </c:pt>
                <c:pt idx="47">
                  <c:v>7</c:v>
                </c:pt>
                <c:pt idx="48">
                  <c:v>8</c:v>
                </c:pt>
                <c:pt idx="49">
                  <c:v>9</c:v>
                </c:pt>
                <c:pt idx="50">
                  <c:v>10</c:v>
                </c:pt>
                <c:pt idx="51">
                  <c:v>11</c:v>
                </c:pt>
                <c:pt idx="52">
                  <c:v>12</c:v>
                </c:pt>
                <c:pt idx="53">
                  <c:v>13</c:v>
                </c:pt>
                <c:pt idx="54">
                  <c:v>14</c:v>
                </c:pt>
                <c:pt idx="55">
                  <c:v>15</c:v>
                </c:pt>
                <c:pt idx="56">
                  <c:v>16</c:v>
                </c:pt>
                <c:pt idx="57">
                  <c:v>17</c:v>
                </c:pt>
                <c:pt idx="58">
                  <c:v>18</c:v>
                </c:pt>
                <c:pt idx="59">
                  <c:v>19</c:v>
                </c:pt>
                <c:pt idx="60">
                  <c:v>20</c:v>
                </c:pt>
                <c:pt idx="61">
                  <c:v>21</c:v>
                </c:pt>
                <c:pt idx="62">
                  <c:v>22</c:v>
                </c:pt>
                <c:pt idx="63">
                  <c:v>23</c:v>
                </c:pt>
                <c:pt idx="64">
                  <c:v>24</c:v>
                </c:pt>
                <c:pt idx="65">
                  <c:v>1</c:v>
                </c:pt>
                <c:pt idx="66">
                  <c:v>2</c:v>
                </c:pt>
                <c:pt idx="67">
                  <c:v>3</c:v>
                </c:pt>
                <c:pt idx="68">
                  <c:v>4</c:v>
                </c:pt>
                <c:pt idx="69">
                  <c:v>5</c:v>
                </c:pt>
                <c:pt idx="70">
                  <c:v>6</c:v>
                </c:pt>
                <c:pt idx="71">
                  <c:v>7</c:v>
                </c:pt>
                <c:pt idx="72">
                  <c:v>8</c:v>
                </c:pt>
                <c:pt idx="73">
                  <c:v>9</c:v>
                </c:pt>
                <c:pt idx="74">
                  <c:v>10</c:v>
                </c:pt>
                <c:pt idx="75">
                  <c:v>11</c:v>
                </c:pt>
                <c:pt idx="76">
                  <c:v>12</c:v>
                </c:pt>
                <c:pt idx="77">
                  <c:v>13</c:v>
                </c:pt>
                <c:pt idx="78">
                  <c:v>14</c:v>
                </c:pt>
                <c:pt idx="79">
                  <c:v>15</c:v>
                </c:pt>
                <c:pt idx="80">
                  <c:v>16</c:v>
                </c:pt>
                <c:pt idx="81">
                  <c:v>17</c:v>
                </c:pt>
                <c:pt idx="82">
                  <c:v>18</c:v>
                </c:pt>
                <c:pt idx="83">
                  <c:v>19</c:v>
                </c:pt>
                <c:pt idx="84">
                  <c:v>20</c:v>
                </c:pt>
                <c:pt idx="85">
                  <c:v>21</c:v>
                </c:pt>
                <c:pt idx="86">
                  <c:v>22</c:v>
                </c:pt>
                <c:pt idx="87">
                  <c:v>23</c:v>
                </c:pt>
                <c:pt idx="88">
                  <c:v>24</c:v>
                </c:pt>
                <c:pt idx="89">
                  <c:v>1</c:v>
                </c:pt>
                <c:pt idx="90">
                  <c:v>2</c:v>
                </c:pt>
                <c:pt idx="91">
                  <c:v>3</c:v>
                </c:pt>
                <c:pt idx="92">
                  <c:v>4</c:v>
                </c:pt>
                <c:pt idx="93">
                  <c:v>5</c:v>
                </c:pt>
                <c:pt idx="94">
                  <c:v>6</c:v>
                </c:pt>
                <c:pt idx="95">
                  <c:v>7</c:v>
                </c:pt>
                <c:pt idx="96">
                  <c:v>8</c:v>
                </c:pt>
                <c:pt idx="97">
                  <c:v>9</c:v>
                </c:pt>
                <c:pt idx="98">
                  <c:v>10</c:v>
                </c:pt>
                <c:pt idx="99">
                  <c:v>11</c:v>
                </c:pt>
                <c:pt idx="100">
                  <c:v>12</c:v>
                </c:pt>
                <c:pt idx="101">
                  <c:v>13</c:v>
                </c:pt>
                <c:pt idx="102">
                  <c:v>14</c:v>
                </c:pt>
                <c:pt idx="103">
                  <c:v>15</c:v>
                </c:pt>
                <c:pt idx="104">
                  <c:v>16</c:v>
                </c:pt>
                <c:pt idx="105">
                  <c:v>17</c:v>
                </c:pt>
                <c:pt idx="106">
                  <c:v>18</c:v>
                </c:pt>
                <c:pt idx="107">
                  <c:v>19</c:v>
                </c:pt>
                <c:pt idx="108">
                  <c:v>20</c:v>
                </c:pt>
                <c:pt idx="109">
                  <c:v>21</c:v>
                </c:pt>
                <c:pt idx="110">
                  <c:v>22</c:v>
                </c:pt>
                <c:pt idx="111">
                  <c:v>23</c:v>
                </c:pt>
                <c:pt idx="112">
                  <c:v>24</c:v>
                </c:pt>
                <c:pt idx="113">
                  <c:v>1</c:v>
                </c:pt>
                <c:pt idx="114">
                  <c:v>2</c:v>
                </c:pt>
                <c:pt idx="115">
                  <c:v>3</c:v>
                </c:pt>
                <c:pt idx="116">
                  <c:v>4</c:v>
                </c:pt>
                <c:pt idx="117">
                  <c:v>5</c:v>
                </c:pt>
                <c:pt idx="118">
                  <c:v>6</c:v>
                </c:pt>
                <c:pt idx="119">
                  <c:v>7</c:v>
                </c:pt>
                <c:pt idx="120">
                  <c:v>8</c:v>
                </c:pt>
                <c:pt idx="121">
                  <c:v>9</c:v>
                </c:pt>
                <c:pt idx="122">
                  <c:v>10</c:v>
                </c:pt>
                <c:pt idx="123">
                  <c:v>11</c:v>
                </c:pt>
                <c:pt idx="124">
                  <c:v>12</c:v>
                </c:pt>
                <c:pt idx="125">
                  <c:v>13</c:v>
                </c:pt>
                <c:pt idx="126">
                  <c:v>14</c:v>
                </c:pt>
                <c:pt idx="127">
                  <c:v>15</c:v>
                </c:pt>
                <c:pt idx="128">
                  <c:v>16</c:v>
                </c:pt>
                <c:pt idx="129">
                  <c:v>17</c:v>
                </c:pt>
                <c:pt idx="130">
                  <c:v>18</c:v>
                </c:pt>
                <c:pt idx="131">
                  <c:v>19</c:v>
                </c:pt>
                <c:pt idx="132">
                  <c:v>20</c:v>
                </c:pt>
                <c:pt idx="133">
                  <c:v>21</c:v>
                </c:pt>
                <c:pt idx="134">
                  <c:v>22</c:v>
                </c:pt>
                <c:pt idx="135">
                  <c:v>23</c:v>
                </c:pt>
                <c:pt idx="136">
                  <c:v>24</c:v>
                </c:pt>
                <c:pt idx="137">
                  <c:v>1</c:v>
                </c:pt>
                <c:pt idx="138">
                  <c:v>2</c:v>
                </c:pt>
                <c:pt idx="139">
                  <c:v>3</c:v>
                </c:pt>
                <c:pt idx="140">
                  <c:v>4</c:v>
                </c:pt>
                <c:pt idx="141">
                  <c:v>5</c:v>
                </c:pt>
                <c:pt idx="142">
                  <c:v>6</c:v>
                </c:pt>
                <c:pt idx="143">
                  <c:v>7</c:v>
                </c:pt>
                <c:pt idx="144">
                  <c:v>8</c:v>
                </c:pt>
                <c:pt idx="145">
                  <c:v>9</c:v>
                </c:pt>
                <c:pt idx="146">
                  <c:v>10</c:v>
                </c:pt>
                <c:pt idx="147">
                  <c:v>11</c:v>
                </c:pt>
                <c:pt idx="148">
                  <c:v>12</c:v>
                </c:pt>
                <c:pt idx="149">
                  <c:v>13</c:v>
                </c:pt>
                <c:pt idx="150">
                  <c:v>14</c:v>
                </c:pt>
                <c:pt idx="151">
                  <c:v>15</c:v>
                </c:pt>
                <c:pt idx="152">
                  <c:v>16</c:v>
                </c:pt>
                <c:pt idx="153">
                  <c:v>17</c:v>
                </c:pt>
                <c:pt idx="154">
                  <c:v>18</c:v>
                </c:pt>
                <c:pt idx="155">
                  <c:v>19</c:v>
                </c:pt>
                <c:pt idx="156">
                  <c:v>20</c:v>
                </c:pt>
                <c:pt idx="157">
                  <c:v>21</c:v>
                </c:pt>
                <c:pt idx="158">
                  <c:v>22</c:v>
                </c:pt>
                <c:pt idx="159">
                  <c:v>23</c:v>
                </c:pt>
                <c:pt idx="160">
                  <c:v>24</c:v>
                </c:pt>
                <c:pt idx="161">
                  <c:v>1</c:v>
                </c:pt>
                <c:pt idx="162">
                  <c:v>2</c:v>
                </c:pt>
                <c:pt idx="163">
                  <c:v>3</c:v>
                </c:pt>
                <c:pt idx="164">
                  <c:v>4</c:v>
                </c:pt>
                <c:pt idx="165">
                  <c:v>5</c:v>
                </c:pt>
                <c:pt idx="166">
                  <c:v>6</c:v>
                </c:pt>
                <c:pt idx="167">
                  <c:v>7</c:v>
                </c:pt>
                <c:pt idx="168">
                  <c:v>8</c:v>
                </c:pt>
              </c:numCache>
            </c:numRef>
          </c:cat>
          <c:val>
            <c:numRef>
              <c:f>Calcul!$E$87:$E$255</c:f>
              <c:numCache>
                <c:formatCode>0.00</c:formatCode>
                <c:ptCount val="169"/>
                <c:pt idx="0" formatCode="General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19.787070637451436</c:v>
                </c:pt>
                <c:pt idx="10">
                  <c:v>19.577379768719677</c:v>
                </c:pt>
                <c:pt idx="11">
                  <c:v>19.370878138774444</c:v>
                </c:pt>
                <c:pt idx="12">
                  <c:v>19.167517241717029</c:v>
                </c:pt>
                <c:pt idx="13">
                  <c:v>18.967249309386595</c:v>
                </c:pt>
                <c:pt idx="14">
                  <c:v>18.770027300139738</c:v>
                </c:pt>
                <c:pt idx="15">
                  <c:v>18.5758048878007</c:v>
                </c:pt>
                <c:pt idx="16">
                  <c:v>18.384536450779663</c:v>
                </c:pt>
                <c:pt idx="17">
                  <c:v>18.196177061356519</c:v>
                </c:pt>
                <c:pt idx="18">
                  <c:v>18.010682475127656</c:v>
                </c:pt>
                <c:pt idx="19">
                  <c:v>17.828009120613217</c:v>
                </c:pt>
                <c:pt idx="20">
                  <c:v>17.648114089022442</c:v>
                </c:pt>
                <c:pt idx="21">
                  <c:v>17.470955124174694</c:v>
                </c:pt>
                <c:pt idx="22">
                  <c:v>17.296490612573713</c:v>
                </c:pt>
                <c:pt idx="23">
                  <c:v>17.124679573632914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19.787070637451436</c:v>
                </c:pt>
                <c:pt idx="34">
                  <c:v>19.577379768719677</c:v>
                </c:pt>
                <c:pt idx="35">
                  <c:v>19.370878138774444</c:v>
                </c:pt>
                <c:pt idx="36">
                  <c:v>19.167517241717029</c:v>
                </c:pt>
                <c:pt idx="37">
                  <c:v>18.967249309386595</c:v>
                </c:pt>
                <c:pt idx="38">
                  <c:v>18.770027300139738</c:v>
                </c:pt>
                <c:pt idx="39">
                  <c:v>18.5758048878007</c:v>
                </c:pt>
                <c:pt idx="40">
                  <c:v>18.384536450779663</c:v>
                </c:pt>
                <c:pt idx="41">
                  <c:v>18.196177061356519</c:v>
                </c:pt>
                <c:pt idx="42">
                  <c:v>18.010682475127656</c:v>
                </c:pt>
                <c:pt idx="43">
                  <c:v>17.828009120613217</c:v>
                </c:pt>
                <c:pt idx="44">
                  <c:v>17.648114089022442</c:v>
                </c:pt>
                <c:pt idx="45">
                  <c:v>17.470955124174694</c:v>
                </c:pt>
                <c:pt idx="46">
                  <c:v>17.296490612573713</c:v>
                </c:pt>
                <c:pt idx="47">
                  <c:v>17.124679573632914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19.787070637451436</c:v>
                </c:pt>
                <c:pt idx="54">
                  <c:v>19.577379768719677</c:v>
                </c:pt>
                <c:pt idx="55">
                  <c:v>19.370878138774444</c:v>
                </c:pt>
                <c:pt idx="56">
                  <c:v>19.167517241717029</c:v>
                </c:pt>
                <c:pt idx="57">
                  <c:v>18.967249309386595</c:v>
                </c:pt>
                <c:pt idx="58">
                  <c:v>18.770027300139738</c:v>
                </c:pt>
                <c:pt idx="59">
                  <c:v>18.5758048878007</c:v>
                </c:pt>
                <c:pt idx="60">
                  <c:v>18.384536450779663</c:v>
                </c:pt>
                <c:pt idx="61">
                  <c:v>18.196177061356519</c:v>
                </c:pt>
                <c:pt idx="62">
                  <c:v>18.010682475127656</c:v>
                </c:pt>
                <c:pt idx="63">
                  <c:v>17.828009120613217</c:v>
                </c:pt>
                <c:pt idx="64">
                  <c:v>17.648114089022442</c:v>
                </c:pt>
                <c:pt idx="65">
                  <c:v>17.470955124174694</c:v>
                </c:pt>
                <c:pt idx="66">
                  <c:v>17.296490612573713</c:v>
                </c:pt>
                <c:pt idx="67">
                  <c:v>17.124679573632914</c:v>
                </c:pt>
                <c:pt idx="68">
                  <c:v>16.955481650049293</c:v>
                </c:pt>
                <c:pt idx="69">
                  <c:v>16.788857098323756</c:v>
                </c:pt>
                <c:pt idx="70">
                  <c:v>16.624766779425638</c:v>
                </c:pt>
                <c:pt idx="71">
                  <c:v>16.463172149599188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19.787070637451436</c:v>
                </c:pt>
                <c:pt idx="82">
                  <c:v>19.577379768719677</c:v>
                </c:pt>
                <c:pt idx="83">
                  <c:v>19.370878138774444</c:v>
                </c:pt>
                <c:pt idx="84">
                  <c:v>19.167517241717029</c:v>
                </c:pt>
                <c:pt idx="85">
                  <c:v>18.967249309386595</c:v>
                </c:pt>
                <c:pt idx="86">
                  <c:v>18.770027300139738</c:v>
                </c:pt>
                <c:pt idx="87">
                  <c:v>18.5758048878007</c:v>
                </c:pt>
                <c:pt idx="88">
                  <c:v>18.384536450779663</c:v>
                </c:pt>
                <c:pt idx="89">
                  <c:v>18.196177061356519</c:v>
                </c:pt>
                <c:pt idx="90">
                  <c:v>18.010682475127656</c:v>
                </c:pt>
                <c:pt idx="91">
                  <c:v>17.828009120613217</c:v>
                </c:pt>
                <c:pt idx="92">
                  <c:v>17.648114089022442</c:v>
                </c:pt>
                <c:pt idx="93">
                  <c:v>17.470955124174694</c:v>
                </c:pt>
                <c:pt idx="94">
                  <c:v>17.296490612573713</c:v>
                </c:pt>
                <c:pt idx="95">
                  <c:v>17.124679573632914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  <c:pt idx="99">
                  <c:v>20</c:v>
                </c:pt>
                <c:pt idx="100">
                  <c:v>20</c:v>
                </c:pt>
                <c:pt idx="101">
                  <c:v>20</c:v>
                </c:pt>
                <c:pt idx="102">
                  <c:v>20</c:v>
                </c:pt>
                <c:pt idx="103">
                  <c:v>20</c:v>
                </c:pt>
                <c:pt idx="104">
                  <c:v>20</c:v>
                </c:pt>
                <c:pt idx="105">
                  <c:v>19.787070637451436</c:v>
                </c:pt>
                <c:pt idx="106">
                  <c:v>19.577379768719677</c:v>
                </c:pt>
                <c:pt idx="107">
                  <c:v>19.370878138774444</c:v>
                </c:pt>
                <c:pt idx="108">
                  <c:v>19.167517241717029</c:v>
                </c:pt>
                <c:pt idx="109">
                  <c:v>18.967249309386595</c:v>
                </c:pt>
                <c:pt idx="110">
                  <c:v>18.770027300139738</c:v>
                </c:pt>
                <c:pt idx="111">
                  <c:v>18.5758048878007</c:v>
                </c:pt>
                <c:pt idx="112">
                  <c:v>18.384536450779663</c:v>
                </c:pt>
                <c:pt idx="113">
                  <c:v>18.196177061356519</c:v>
                </c:pt>
                <c:pt idx="114">
                  <c:v>18.010682475127656</c:v>
                </c:pt>
                <c:pt idx="115">
                  <c:v>17.828009120613217</c:v>
                </c:pt>
                <c:pt idx="116">
                  <c:v>17.648114089022442</c:v>
                </c:pt>
                <c:pt idx="117">
                  <c:v>17.470955124174694</c:v>
                </c:pt>
                <c:pt idx="118">
                  <c:v>17.296490612573713</c:v>
                </c:pt>
                <c:pt idx="119">
                  <c:v>17.124679573632914</c:v>
                </c:pt>
                <c:pt idx="120">
                  <c:v>16.955481650049293</c:v>
                </c:pt>
                <c:pt idx="121">
                  <c:v>16.788857098323756</c:v>
                </c:pt>
                <c:pt idx="122">
                  <c:v>16.624766779425638</c:v>
                </c:pt>
                <c:pt idx="123">
                  <c:v>16.463172149599188</c:v>
                </c:pt>
                <c:pt idx="124">
                  <c:v>16.304035251309898</c:v>
                </c:pt>
                <c:pt idx="125">
                  <c:v>16.147318704328512</c:v>
                </c:pt>
                <c:pt idx="126">
                  <c:v>15.992985696950671</c:v>
                </c:pt>
                <c:pt idx="127">
                  <c:v>15.840999977350055</c:v>
                </c:pt>
                <c:pt idx="128">
                  <c:v>15.691325845063082</c:v>
                </c:pt>
                <c:pt idx="129">
                  <c:v>15.543928142603104</c:v>
                </c:pt>
                <c:pt idx="130">
                  <c:v>15.398772247202118</c:v>
                </c:pt>
                <c:pt idx="131">
                  <c:v>15.255824062678123</c:v>
                </c:pt>
                <c:pt idx="132">
                  <c:v>15.115050011426144</c:v>
                </c:pt>
                <c:pt idx="133">
                  <c:v>14.976417026531053</c:v>
                </c:pt>
                <c:pt idx="134">
                  <c:v>14.839892544000385</c:v>
                </c:pt>
                <c:pt idx="135">
                  <c:v>14.705444495115255</c:v>
                </c:pt>
                <c:pt idx="136">
                  <c:v>14.573041298897625</c:v>
                </c:pt>
                <c:pt idx="137">
                  <c:v>14.442651854692139</c:v>
                </c:pt>
                <c:pt idx="138">
                  <c:v>14.314245534860778</c:v>
                </c:pt>
                <c:pt idx="139">
                  <c:v>14.187792177588623</c:v>
                </c:pt>
                <c:pt idx="140">
                  <c:v>14.063262079799046</c:v>
                </c:pt>
                <c:pt idx="141">
                  <c:v>13.940625990176642</c:v>
                </c:pt>
                <c:pt idx="142">
                  <c:v>13.819855102296295</c:v>
                </c:pt>
                <c:pt idx="143">
                  <c:v>13.700921047856715</c:v>
                </c:pt>
                <c:pt idx="144">
                  <c:v>13.583795890016932</c:v>
                </c:pt>
                <c:pt idx="145">
                  <c:v>13.468452116834094</c:v>
                </c:pt>
                <c:pt idx="146">
                  <c:v>13.354862634801094</c:v>
                </c:pt>
                <c:pt idx="147">
                  <c:v>13.243000762482492</c:v>
                </c:pt>
                <c:pt idx="148">
                  <c:v>13.132840224247193</c:v>
                </c:pt>
                <c:pt idx="149">
                  <c:v>13.024355144096498</c:v>
                </c:pt>
                <c:pt idx="150">
                  <c:v>12.917520039585984</c:v>
                </c:pt>
                <c:pt idx="151">
                  <c:v>12.812309815839843</c:v>
                </c:pt>
                <c:pt idx="152">
                  <c:v>12.708699759656263</c:v>
                </c:pt>
                <c:pt idx="153">
                  <c:v>12.606665533702454</c:v>
                </c:pt>
                <c:pt idx="154">
                  <c:v>12.506183170797964</c:v>
                </c:pt>
                <c:pt idx="155">
                  <c:v>12.407229068284948</c:v>
                </c:pt>
                <c:pt idx="156">
                  <c:v>12.309779982484052</c:v>
                </c:pt>
                <c:pt idx="157">
                  <c:v>12.213813023234621</c:v>
                </c:pt>
                <c:pt idx="158">
                  <c:v>12.119305648517955</c:v>
                </c:pt>
                <c:pt idx="159">
                  <c:v>12.026235659162328</c:v>
                </c:pt>
                <c:pt idx="160">
                  <c:v>11.934581193628553</c:v>
                </c:pt>
                <c:pt idx="161">
                  <c:v>11.844320722874835</c:v>
                </c:pt>
                <c:pt idx="162">
                  <c:v>11.755433045299757</c:v>
                </c:pt>
                <c:pt idx="163">
                  <c:v>11.667897281762141</c:v>
                </c:pt>
                <c:pt idx="164">
                  <c:v>11.581692870676687</c:v>
                </c:pt>
                <c:pt idx="165">
                  <c:v>11.49679956318418</c:v>
                </c:pt>
                <c:pt idx="166">
                  <c:v>11.413197418395178</c:v>
                </c:pt>
                <c:pt idx="167">
                  <c:v>11.330866798706005</c:v>
                </c:pt>
                <c:pt idx="16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C9-4197-A350-E21EC58DEB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4943768"/>
        <c:axId val="1"/>
      </c:lineChart>
      <c:catAx>
        <c:axId val="404943768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fr-BE" sz="1025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°C</a:t>
                </a:r>
              </a:p>
            </c:rich>
          </c:tx>
          <c:layout>
            <c:manualLayout>
              <c:xMode val="edge"/>
              <c:yMode val="edge"/>
              <c:x val="1.4525993883792051E-2"/>
              <c:y val="0.4547820572815995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40494376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519947907887666"/>
          <c:y val="0.42118998691055093"/>
          <c:w val="8.7156063634247549E-2"/>
          <c:h val="0.1317832848413328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BE" sz="1400" b="1" i="0" baseline="0" dirty="0">
                <a:effectLst/>
              </a:rPr>
              <a:t>Simulation </a:t>
            </a:r>
            <a:r>
              <a:rPr lang="fr-BE" sz="1400" b="1" i="0" baseline="0" dirty="0">
                <a:solidFill>
                  <a:srgbClr val="FF33CC"/>
                </a:solidFill>
                <a:effectLst/>
              </a:rPr>
              <a:t>T° classe</a:t>
            </a:r>
            <a:r>
              <a:rPr lang="fr-BE" sz="1800" b="1" i="0" baseline="0" dirty="0">
                <a:solidFill>
                  <a:srgbClr val="FF33CC"/>
                </a:solidFill>
                <a:effectLst/>
              </a:rPr>
              <a:t> </a:t>
            </a:r>
            <a:r>
              <a:rPr lang="fr-BE" sz="1400" b="1" i="0" baseline="0" dirty="0">
                <a:solidFill>
                  <a:srgbClr val="FF33CC"/>
                </a:solidFill>
                <a:effectLst/>
              </a:rPr>
              <a:t>bien</a:t>
            </a:r>
            <a:r>
              <a:rPr lang="fr-BE" sz="1800" b="1" i="0" baseline="0" dirty="0">
                <a:solidFill>
                  <a:srgbClr val="FF33CC"/>
                </a:solidFill>
                <a:effectLst/>
              </a:rPr>
              <a:t> </a:t>
            </a:r>
            <a:r>
              <a:rPr lang="fr-BE" sz="1400" b="1" i="0" baseline="0" dirty="0">
                <a:solidFill>
                  <a:srgbClr val="FF33CC"/>
                </a:solidFill>
                <a:effectLst/>
              </a:rPr>
              <a:t>isolée </a:t>
            </a:r>
            <a:r>
              <a:rPr lang="fr-BE" sz="1200" b="1" i="0" u="none" strike="noStrike" baseline="0" dirty="0">
                <a:effectLst/>
              </a:rPr>
              <a:t>durant 1 semaine </a:t>
            </a:r>
            <a:r>
              <a:rPr lang="fr-BE" sz="1400" b="1" i="0" baseline="0" dirty="0">
                <a:effectLst/>
              </a:rPr>
              <a:t>  </a:t>
            </a:r>
            <a:endParaRPr lang="fr-BE" sz="1050" dirty="0">
              <a:effectLst/>
            </a:endParaRPr>
          </a:p>
        </c:rich>
      </c:tx>
      <c:layout>
        <c:manualLayout>
          <c:xMode val="edge"/>
          <c:yMode val="edge"/>
          <c:x val="0.1871955275076809"/>
          <c:y val="4.04823428079242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3455704868854573E-2"/>
          <c:y val="0.21705501668142346"/>
          <c:w val="0.86209729725762607"/>
          <c:h val="0.69509247390587814"/>
        </c:manualLayout>
      </c:layout>
      <c:lineChart>
        <c:grouping val="standard"/>
        <c:varyColors val="0"/>
        <c:ser>
          <c:idx val="0"/>
          <c:order val="0"/>
          <c:tx>
            <c:v>sans isol.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Calcul!$C$87:$C$255</c:f>
              <c:numCache>
                <c:formatCode>0</c:formatCode>
                <c:ptCount val="169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1</c:v>
                </c:pt>
                <c:pt idx="18">
                  <c:v>2</c:v>
                </c:pt>
                <c:pt idx="19">
                  <c:v>3</c:v>
                </c:pt>
                <c:pt idx="20">
                  <c:v>4</c:v>
                </c:pt>
                <c:pt idx="21">
                  <c:v>5</c:v>
                </c:pt>
                <c:pt idx="22">
                  <c:v>6</c:v>
                </c:pt>
                <c:pt idx="23">
                  <c:v>7</c:v>
                </c:pt>
                <c:pt idx="24">
                  <c:v>8</c:v>
                </c:pt>
                <c:pt idx="25">
                  <c:v>9</c:v>
                </c:pt>
                <c:pt idx="26">
                  <c:v>10</c:v>
                </c:pt>
                <c:pt idx="27">
                  <c:v>11</c:v>
                </c:pt>
                <c:pt idx="28">
                  <c:v>12</c:v>
                </c:pt>
                <c:pt idx="29">
                  <c:v>13</c:v>
                </c:pt>
                <c:pt idx="30">
                  <c:v>14</c:v>
                </c:pt>
                <c:pt idx="31">
                  <c:v>15</c:v>
                </c:pt>
                <c:pt idx="32">
                  <c:v>16</c:v>
                </c:pt>
                <c:pt idx="33">
                  <c:v>17</c:v>
                </c:pt>
                <c:pt idx="34">
                  <c:v>18</c:v>
                </c:pt>
                <c:pt idx="35">
                  <c:v>19</c:v>
                </c:pt>
                <c:pt idx="36">
                  <c:v>20</c:v>
                </c:pt>
                <c:pt idx="37">
                  <c:v>21</c:v>
                </c:pt>
                <c:pt idx="38">
                  <c:v>22</c:v>
                </c:pt>
                <c:pt idx="39">
                  <c:v>23</c:v>
                </c:pt>
                <c:pt idx="40">
                  <c:v>24</c:v>
                </c:pt>
                <c:pt idx="41">
                  <c:v>1</c:v>
                </c:pt>
                <c:pt idx="42">
                  <c:v>2</c:v>
                </c:pt>
                <c:pt idx="43">
                  <c:v>3</c:v>
                </c:pt>
                <c:pt idx="44">
                  <c:v>4</c:v>
                </c:pt>
                <c:pt idx="45">
                  <c:v>5</c:v>
                </c:pt>
                <c:pt idx="46">
                  <c:v>6</c:v>
                </c:pt>
                <c:pt idx="47">
                  <c:v>7</c:v>
                </c:pt>
                <c:pt idx="48">
                  <c:v>8</c:v>
                </c:pt>
                <c:pt idx="49">
                  <c:v>9</c:v>
                </c:pt>
                <c:pt idx="50">
                  <c:v>10</c:v>
                </c:pt>
                <c:pt idx="51">
                  <c:v>11</c:v>
                </c:pt>
                <c:pt idx="52">
                  <c:v>12</c:v>
                </c:pt>
                <c:pt idx="53">
                  <c:v>13</c:v>
                </c:pt>
                <c:pt idx="54">
                  <c:v>14</c:v>
                </c:pt>
                <c:pt idx="55">
                  <c:v>15</c:v>
                </c:pt>
                <c:pt idx="56">
                  <c:v>16</c:v>
                </c:pt>
                <c:pt idx="57">
                  <c:v>17</c:v>
                </c:pt>
                <c:pt idx="58">
                  <c:v>18</c:v>
                </c:pt>
                <c:pt idx="59">
                  <c:v>19</c:v>
                </c:pt>
                <c:pt idx="60">
                  <c:v>20</c:v>
                </c:pt>
                <c:pt idx="61">
                  <c:v>21</c:v>
                </c:pt>
                <c:pt idx="62">
                  <c:v>22</c:v>
                </c:pt>
                <c:pt idx="63">
                  <c:v>23</c:v>
                </c:pt>
                <c:pt idx="64">
                  <c:v>24</c:v>
                </c:pt>
                <c:pt idx="65">
                  <c:v>1</c:v>
                </c:pt>
                <c:pt idx="66">
                  <c:v>2</c:v>
                </c:pt>
                <c:pt idx="67">
                  <c:v>3</c:v>
                </c:pt>
                <c:pt idx="68">
                  <c:v>4</c:v>
                </c:pt>
                <c:pt idx="69">
                  <c:v>5</c:v>
                </c:pt>
                <c:pt idx="70">
                  <c:v>6</c:v>
                </c:pt>
                <c:pt idx="71">
                  <c:v>7</c:v>
                </c:pt>
                <c:pt idx="72">
                  <c:v>8</c:v>
                </c:pt>
                <c:pt idx="73">
                  <c:v>9</c:v>
                </c:pt>
                <c:pt idx="74">
                  <c:v>10</c:v>
                </c:pt>
                <c:pt idx="75">
                  <c:v>11</c:v>
                </c:pt>
                <c:pt idx="76">
                  <c:v>12</c:v>
                </c:pt>
                <c:pt idx="77">
                  <c:v>13</c:v>
                </c:pt>
                <c:pt idx="78">
                  <c:v>14</c:v>
                </c:pt>
                <c:pt idx="79">
                  <c:v>15</c:v>
                </c:pt>
                <c:pt idx="80">
                  <c:v>16</c:v>
                </c:pt>
                <c:pt idx="81">
                  <c:v>17</c:v>
                </c:pt>
                <c:pt idx="82">
                  <c:v>18</c:v>
                </c:pt>
                <c:pt idx="83">
                  <c:v>19</c:v>
                </c:pt>
                <c:pt idx="84">
                  <c:v>20</c:v>
                </c:pt>
                <c:pt idx="85">
                  <c:v>21</c:v>
                </c:pt>
                <c:pt idx="86">
                  <c:v>22</c:v>
                </c:pt>
                <c:pt idx="87">
                  <c:v>23</c:v>
                </c:pt>
                <c:pt idx="88">
                  <c:v>24</c:v>
                </c:pt>
                <c:pt idx="89">
                  <c:v>1</c:v>
                </c:pt>
                <c:pt idx="90">
                  <c:v>2</c:v>
                </c:pt>
                <c:pt idx="91">
                  <c:v>3</c:v>
                </c:pt>
                <c:pt idx="92">
                  <c:v>4</c:v>
                </c:pt>
                <c:pt idx="93">
                  <c:v>5</c:v>
                </c:pt>
                <c:pt idx="94">
                  <c:v>6</c:v>
                </c:pt>
                <c:pt idx="95">
                  <c:v>7</c:v>
                </c:pt>
                <c:pt idx="96">
                  <c:v>8</c:v>
                </c:pt>
                <c:pt idx="97">
                  <c:v>9</c:v>
                </c:pt>
                <c:pt idx="98">
                  <c:v>10</c:v>
                </c:pt>
                <c:pt idx="99">
                  <c:v>11</c:v>
                </c:pt>
                <c:pt idx="100">
                  <c:v>12</c:v>
                </c:pt>
                <c:pt idx="101">
                  <c:v>13</c:v>
                </c:pt>
                <c:pt idx="102">
                  <c:v>14</c:v>
                </c:pt>
                <c:pt idx="103">
                  <c:v>15</c:v>
                </c:pt>
                <c:pt idx="104">
                  <c:v>16</c:v>
                </c:pt>
                <c:pt idx="105">
                  <c:v>17</c:v>
                </c:pt>
                <c:pt idx="106">
                  <c:v>18</c:v>
                </c:pt>
                <c:pt idx="107">
                  <c:v>19</c:v>
                </c:pt>
                <c:pt idx="108">
                  <c:v>20</c:v>
                </c:pt>
                <c:pt idx="109">
                  <c:v>21</c:v>
                </c:pt>
                <c:pt idx="110">
                  <c:v>22</c:v>
                </c:pt>
                <c:pt idx="111">
                  <c:v>23</c:v>
                </c:pt>
                <c:pt idx="112">
                  <c:v>24</c:v>
                </c:pt>
                <c:pt idx="113">
                  <c:v>1</c:v>
                </c:pt>
                <c:pt idx="114">
                  <c:v>2</c:v>
                </c:pt>
                <c:pt idx="115">
                  <c:v>3</c:v>
                </c:pt>
                <c:pt idx="116">
                  <c:v>4</c:v>
                </c:pt>
                <c:pt idx="117">
                  <c:v>5</c:v>
                </c:pt>
                <c:pt idx="118">
                  <c:v>6</c:v>
                </c:pt>
                <c:pt idx="119">
                  <c:v>7</c:v>
                </c:pt>
                <c:pt idx="120">
                  <c:v>8</c:v>
                </c:pt>
                <c:pt idx="121">
                  <c:v>9</c:v>
                </c:pt>
                <c:pt idx="122">
                  <c:v>10</c:v>
                </c:pt>
                <c:pt idx="123">
                  <c:v>11</c:v>
                </c:pt>
                <c:pt idx="124">
                  <c:v>12</c:v>
                </c:pt>
                <c:pt idx="125">
                  <c:v>13</c:v>
                </c:pt>
                <c:pt idx="126">
                  <c:v>14</c:v>
                </c:pt>
                <c:pt idx="127">
                  <c:v>15</c:v>
                </c:pt>
                <c:pt idx="128">
                  <c:v>16</c:v>
                </c:pt>
                <c:pt idx="129">
                  <c:v>17</c:v>
                </c:pt>
                <c:pt idx="130">
                  <c:v>18</c:v>
                </c:pt>
                <c:pt idx="131">
                  <c:v>19</c:v>
                </c:pt>
                <c:pt idx="132">
                  <c:v>20</c:v>
                </c:pt>
                <c:pt idx="133">
                  <c:v>21</c:v>
                </c:pt>
                <c:pt idx="134">
                  <c:v>22</c:v>
                </c:pt>
                <c:pt idx="135">
                  <c:v>23</c:v>
                </c:pt>
                <c:pt idx="136">
                  <c:v>24</c:v>
                </c:pt>
                <c:pt idx="137">
                  <c:v>1</c:v>
                </c:pt>
                <c:pt idx="138">
                  <c:v>2</c:v>
                </c:pt>
                <c:pt idx="139">
                  <c:v>3</c:v>
                </c:pt>
                <c:pt idx="140">
                  <c:v>4</c:v>
                </c:pt>
                <c:pt idx="141">
                  <c:v>5</c:v>
                </c:pt>
                <c:pt idx="142">
                  <c:v>6</c:v>
                </c:pt>
                <c:pt idx="143">
                  <c:v>7</c:v>
                </c:pt>
                <c:pt idx="144">
                  <c:v>8</c:v>
                </c:pt>
                <c:pt idx="145">
                  <c:v>9</c:v>
                </c:pt>
                <c:pt idx="146">
                  <c:v>10</c:v>
                </c:pt>
                <c:pt idx="147">
                  <c:v>11</c:v>
                </c:pt>
                <c:pt idx="148">
                  <c:v>12</c:v>
                </c:pt>
                <c:pt idx="149">
                  <c:v>13</c:v>
                </c:pt>
                <c:pt idx="150">
                  <c:v>14</c:v>
                </c:pt>
                <c:pt idx="151">
                  <c:v>15</c:v>
                </c:pt>
                <c:pt idx="152">
                  <c:v>16</c:v>
                </c:pt>
                <c:pt idx="153">
                  <c:v>17</c:v>
                </c:pt>
                <c:pt idx="154">
                  <c:v>18</c:v>
                </c:pt>
                <c:pt idx="155">
                  <c:v>19</c:v>
                </c:pt>
                <c:pt idx="156">
                  <c:v>20</c:v>
                </c:pt>
                <c:pt idx="157">
                  <c:v>21</c:v>
                </c:pt>
                <c:pt idx="158">
                  <c:v>22</c:v>
                </c:pt>
                <c:pt idx="159">
                  <c:v>23</c:v>
                </c:pt>
                <c:pt idx="160">
                  <c:v>24</c:v>
                </c:pt>
                <c:pt idx="161">
                  <c:v>1</c:v>
                </c:pt>
                <c:pt idx="162">
                  <c:v>2</c:v>
                </c:pt>
                <c:pt idx="163">
                  <c:v>3</c:v>
                </c:pt>
                <c:pt idx="164">
                  <c:v>4</c:v>
                </c:pt>
                <c:pt idx="165">
                  <c:v>5</c:v>
                </c:pt>
                <c:pt idx="166">
                  <c:v>6</c:v>
                </c:pt>
                <c:pt idx="167">
                  <c:v>7</c:v>
                </c:pt>
                <c:pt idx="168">
                  <c:v>8</c:v>
                </c:pt>
              </c:numCache>
            </c:numRef>
          </c:cat>
          <c:val>
            <c:numRef>
              <c:f>Calcul!$E$87:$E$255</c:f>
              <c:numCache>
                <c:formatCode>0.00</c:formatCode>
                <c:ptCount val="169"/>
                <c:pt idx="0" formatCode="General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19.787070637451436</c:v>
                </c:pt>
                <c:pt idx="10">
                  <c:v>19.577379768719677</c:v>
                </c:pt>
                <c:pt idx="11">
                  <c:v>19.370878138774444</c:v>
                </c:pt>
                <c:pt idx="12">
                  <c:v>19.167517241717029</c:v>
                </c:pt>
                <c:pt idx="13">
                  <c:v>18.967249309386595</c:v>
                </c:pt>
                <c:pt idx="14">
                  <c:v>18.770027300139738</c:v>
                </c:pt>
                <c:pt idx="15">
                  <c:v>18.5758048878007</c:v>
                </c:pt>
                <c:pt idx="16">
                  <c:v>18.384536450779663</c:v>
                </c:pt>
                <c:pt idx="17">
                  <c:v>18.196177061356519</c:v>
                </c:pt>
                <c:pt idx="18">
                  <c:v>18.010682475127656</c:v>
                </c:pt>
                <c:pt idx="19">
                  <c:v>17.828009120613217</c:v>
                </c:pt>
                <c:pt idx="20">
                  <c:v>17.648114089022442</c:v>
                </c:pt>
                <c:pt idx="21">
                  <c:v>17.470955124174694</c:v>
                </c:pt>
                <c:pt idx="22">
                  <c:v>17.296490612573713</c:v>
                </c:pt>
                <c:pt idx="23">
                  <c:v>17.124679573632914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19.787070637451436</c:v>
                </c:pt>
                <c:pt idx="34">
                  <c:v>19.577379768719677</c:v>
                </c:pt>
                <c:pt idx="35">
                  <c:v>19.370878138774444</c:v>
                </c:pt>
                <c:pt idx="36">
                  <c:v>19.167517241717029</c:v>
                </c:pt>
                <c:pt idx="37">
                  <c:v>18.967249309386595</c:v>
                </c:pt>
                <c:pt idx="38">
                  <c:v>18.770027300139738</c:v>
                </c:pt>
                <c:pt idx="39">
                  <c:v>18.5758048878007</c:v>
                </c:pt>
                <c:pt idx="40">
                  <c:v>18.384536450779663</c:v>
                </c:pt>
                <c:pt idx="41">
                  <c:v>18.196177061356519</c:v>
                </c:pt>
                <c:pt idx="42">
                  <c:v>18.010682475127656</c:v>
                </c:pt>
                <c:pt idx="43">
                  <c:v>17.828009120613217</c:v>
                </c:pt>
                <c:pt idx="44">
                  <c:v>17.648114089022442</c:v>
                </c:pt>
                <c:pt idx="45">
                  <c:v>17.470955124174694</c:v>
                </c:pt>
                <c:pt idx="46">
                  <c:v>17.296490612573713</c:v>
                </c:pt>
                <c:pt idx="47">
                  <c:v>17.124679573632914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19.787070637451436</c:v>
                </c:pt>
                <c:pt idx="54">
                  <c:v>19.577379768719677</c:v>
                </c:pt>
                <c:pt idx="55">
                  <c:v>19.370878138774444</c:v>
                </c:pt>
                <c:pt idx="56">
                  <c:v>19.167517241717029</c:v>
                </c:pt>
                <c:pt idx="57">
                  <c:v>18.967249309386595</c:v>
                </c:pt>
                <c:pt idx="58">
                  <c:v>18.770027300139738</c:v>
                </c:pt>
                <c:pt idx="59">
                  <c:v>18.5758048878007</c:v>
                </c:pt>
                <c:pt idx="60">
                  <c:v>18.384536450779663</c:v>
                </c:pt>
                <c:pt idx="61">
                  <c:v>18.196177061356519</c:v>
                </c:pt>
                <c:pt idx="62">
                  <c:v>18.010682475127656</c:v>
                </c:pt>
                <c:pt idx="63">
                  <c:v>17.828009120613217</c:v>
                </c:pt>
                <c:pt idx="64">
                  <c:v>17.648114089022442</c:v>
                </c:pt>
                <c:pt idx="65">
                  <c:v>17.470955124174694</c:v>
                </c:pt>
                <c:pt idx="66">
                  <c:v>17.296490612573713</c:v>
                </c:pt>
                <c:pt idx="67">
                  <c:v>17.124679573632914</c:v>
                </c:pt>
                <c:pt idx="68">
                  <c:v>16.955481650049293</c:v>
                </c:pt>
                <c:pt idx="69">
                  <c:v>16.788857098323756</c:v>
                </c:pt>
                <c:pt idx="70">
                  <c:v>16.624766779425638</c:v>
                </c:pt>
                <c:pt idx="71">
                  <c:v>16.463172149599188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19.787070637451436</c:v>
                </c:pt>
                <c:pt idx="82">
                  <c:v>19.577379768719677</c:v>
                </c:pt>
                <c:pt idx="83">
                  <c:v>19.370878138774444</c:v>
                </c:pt>
                <c:pt idx="84">
                  <c:v>19.167517241717029</c:v>
                </c:pt>
                <c:pt idx="85">
                  <c:v>18.967249309386595</c:v>
                </c:pt>
                <c:pt idx="86">
                  <c:v>18.770027300139738</c:v>
                </c:pt>
                <c:pt idx="87">
                  <c:v>18.5758048878007</c:v>
                </c:pt>
                <c:pt idx="88">
                  <c:v>18.384536450779663</c:v>
                </c:pt>
                <c:pt idx="89">
                  <c:v>18.196177061356519</c:v>
                </c:pt>
                <c:pt idx="90">
                  <c:v>18.010682475127656</c:v>
                </c:pt>
                <c:pt idx="91">
                  <c:v>17.828009120613217</c:v>
                </c:pt>
                <c:pt idx="92">
                  <c:v>17.648114089022442</c:v>
                </c:pt>
                <c:pt idx="93">
                  <c:v>17.470955124174694</c:v>
                </c:pt>
                <c:pt idx="94">
                  <c:v>17.296490612573713</c:v>
                </c:pt>
                <c:pt idx="95">
                  <c:v>17.124679573632914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  <c:pt idx="99">
                  <c:v>20</c:v>
                </c:pt>
                <c:pt idx="100">
                  <c:v>20</c:v>
                </c:pt>
                <c:pt idx="101">
                  <c:v>20</c:v>
                </c:pt>
                <c:pt idx="102">
                  <c:v>20</c:v>
                </c:pt>
                <c:pt idx="103">
                  <c:v>20</c:v>
                </c:pt>
                <c:pt idx="104">
                  <c:v>20</c:v>
                </c:pt>
                <c:pt idx="105">
                  <c:v>19.787070637451436</c:v>
                </c:pt>
                <c:pt idx="106">
                  <c:v>19.577379768719677</c:v>
                </c:pt>
                <c:pt idx="107">
                  <c:v>19.370878138774444</c:v>
                </c:pt>
                <c:pt idx="108">
                  <c:v>19.167517241717029</c:v>
                </c:pt>
                <c:pt idx="109">
                  <c:v>18.967249309386595</c:v>
                </c:pt>
                <c:pt idx="110">
                  <c:v>18.770027300139738</c:v>
                </c:pt>
                <c:pt idx="111">
                  <c:v>18.5758048878007</c:v>
                </c:pt>
                <c:pt idx="112">
                  <c:v>18.384536450779663</c:v>
                </c:pt>
                <c:pt idx="113">
                  <c:v>18.196177061356519</c:v>
                </c:pt>
                <c:pt idx="114">
                  <c:v>18.010682475127656</c:v>
                </c:pt>
                <c:pt idx="115">
                  <c:v>17.828009120613217</c:v>
                </c:pt>
                <c:pt idx="116">
                  <c:v>17.648114089022442</c:v>
                </c:pt>
                <c:pt idx="117">
                  <c:v>17.470955124174694</c:v>
                </c:pt>
                <c:pt idx="118">
                  <c:v>17.296490612573713</c:v>
                </c:pt>
                <c:pt idx="119">
                  <c:v>17.124679573632914</c:v>
                </c:pt>
                <c:pt idx="120">
                  <c:v>16.955481650049293</c:v>
                </c:pt>
                <c:pt idx="121">
                  <c:v>16.788857098323756</c:v>
                </c:pt>
                <c:pt idx="122">
                  <c:v>16.624766779425638</c:v>
                </c:pt>
                <c:pt idx="123">
                  <c:v>16.463172149599188</c:v>
                </c:pt>
                <c:pt idx="124">
                  <c:v>16.304035251309898</c:v>
                </c:pt>
                <c:pt idx="125">
                  <c:v>16.147318704328512</c:v>
                </c:pt>
                <c:pt idx="126">
                  <c:v>15.992985696950671</c:v>
                </c:pt>
                <c:pt idx="127">
                  <c:v>15.840999977350055</c:v>
                </c:pt>
                <c:pt idx="128">
                  <c:v>15.691325845063082</c:v>
                </c:pt>
                <c:pt idx="129">
                  <c:v>15.543928142603104</c:v>
                </c:pt>
                <c:pt idx="130">
                  <c:v>15.398772247202118</c:v>
                </c:pt>
                <c:pt idx="131">
                  <c:v>15.255824062678123</c:v>
                </c:pt>
                <c:pt idx="132">
                  <c:v>15.115050011426144</c:v>
                </c:pt>
                <c:pt idx="133">
                  <c:v>14.976417026531053</c:v>
                </c:pt>
                <c:pt idx="134">
                  <c:v>14.839892544000385</c:v>
                </c:pt>
                <c:pt idx="135">
                  <c:v>14.705444495115255</c:v>
                </c:pt>
                <c:pt idx="136">
                  <c:v>14.573041298897625</c:v>
                </c:pt>
                <c:pt idx="137">
                  <c:v>14.442651854692139</c:v>
                </c:pt>
                <c:pt idx="138">
                  <c:v>14.314245534860778</c:v>
                </c:pt>
                <c:pt idx="139">
                  <c:v>14.187792177588623</c:v>
                </c:pt>
                <c:pt idx="140">
                  <c:v>14.063262079799046</c:v>
                </c:pt>
                <c:pt idx="141">
                  <c:v>13.940625990176642</c:v>
                </c:pt>
                <c:pt idx="142">
                  <c:v>13.819855102296295</c:v>
                </c:pt>
                <c:pt idx="143">
                  <c:v>13.700921047856715</c:v>
                </c:pt>
                <c:pt idx="144">
                  <c:v>13.583795890016932</c:v>
                </c:pt>
                <c:pt idx="145">
                  <c:v>13.468452116834094</c:v>
                </c:pt>
                <c:pt idx="146">
                  <c:v>13.354862634801094</c:v>
                </c:pt>
                <c:pt idx="147">
                  <c:v>13.243000762482492</c:v>
                </c:pt>
                <c:pt idx="148">
                  <c:v>13.132840224247193</c:v>
                </c:pt>
                <c:pt idx="149">
                  <c:v>13.024355144096498</c:v>
                </c:pt>
                <c:pt idx="150">
                  <c:v>12.917520039585984</c:v>
                </c:pt>
                <c:pt idx="151">
                  <c:v>12.812309815839843</c:v>
                </c:pt>
                <c:pt idx="152">
                  <c:v>12.708699759656263</c:v>
                </c:pt>
                <c:pt idx="153">
                  <c:v>12.606665533702454</c:v>
                </c:pt>
                <c:pt idx="154">
                  <c:v>12.506183170797964</c:v>
                </c:pt>
                <c:pt idx="155">
                  <c:v>12.407229068284948</c:v>
                </c:pt>
                <c:pt idx="156">
                  <c:v>12.309779982484052</c:v>
                </c:pt>
                <c:pt idx="157">
                  <c:v>12.213813023234621</c:v>
                </c:pt>
                <c:pt idx="158">
                  <c:v>12.119305648517955</c:v>
                </c:pt>
                <c:pt idx="159">
                  <c:v>12.026235659162328</c:v>
                </c:pt>
                <c:pt idx="160">
                  <c:v>11.934581193628553</c:v>
                </c:pt>
                <c:pt idx="161">
                  <c:v>11.844320722874835</c:v>
                </c:pt>
                <c:pt idx="162">
                  <c:v>11.755433045299757</c:v>
                </c:pt>
                <c:pt idx="163">
                  <c:v>11.667897281762141</c:v>
                </c:pt>
                <c:pt idx="164">
                  <c:v>11.581692870676687</c:v>
                </c:pt>
                <c:pt idx="165">
                  <c:v>11.49679956318418</c:v>
                </c:pt>
                <c:pt idx="166">
                  <c:v>11.413197418395178</c:v>
                </c:pt>
                <c:pt idx="167">
                  <c:v>11.330866798706005</c:v>
                </c:pt>
                <c:pt idx="16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7B-4A88-BA2C-5FB3BD3095C2}"/>
            </c:ext>
          </c:extLst>
        </c:ser>
        <c:ser>
          <c:idx val="1"/>
          <c:order val="1"/>
          <c:tx>
            <c:v>avec isol.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Calcul!$C$87:$C$255</c:f>
              <c:numCache>
                <c:formatCode>0</c:formatCode>
                <c:ptCount val="169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1</c:v>
                </c:pt>
                <c:pt idx="18">
                  <c:v>2</c:v>
                </c:pt>
                <c:pt idx="19">
                  <c:v>3</c:v>
                </c:pt>
                <c:pt idx="20">
                  <c:v>4</c:v>
                </c:pt>
                <c:pt idx="21">
                  <c:v>5</c:v>
                </c:pt>
                <c:pt idx="22">
                  <c:v>6</c:v>
                </c:pt>
                <c:pt idx="23">
                  <c:v>7</c:v>
                </c:pt>
                <c:pt idx="24">
                  <c:v>8</c:v>
                </c:pt>
                <c:pt idx="25">
                  <c:v>9</c:v>
                </c:pt>
                <c:pt idx="26">
                  <c:v>10</c:v>
                </c:pt>
                <c:pt idx="27">
                  <c:v>11</c:v>
                </c:pt>
                <c:pt idx="28">
                  <c:v>12</c:v>
                </c:pt>
                <c:pt idx="29">
                  <c:v>13</c:v>
                </c:pt>
                <c:pt idx="30">
                  <c:v>14</c:v>
                </c:pt>
                <c:pt idx="31">
                  <c:v>15</c:v>
                </c:pt>
                <c:pt idx="32">
                  <c:v>16</c:v>
                </c:pt>
                <c:pt idx="33">
                  <c:v>17</c:v>
                </c:pt>
                <c:pt idx="34">
                  <c:v>18</c:v>
                </c:pt>
                <c:pt idx="35">
                  <c:v>19</c:v>
                </c:pt>
                <c:pt idx="36">
                  <c:v>20</c:v>
                </c:pt>
                <c:pt idx="37">
                  <c:v>21</c:v>
                </c:pt>
                <c:pt idx="38">
                  <c:v>22</c:v>
                </c:pt>
                <c:pt idx="39">
                  <c:v>23</c:v>
                </c:pt>
                <c:pt idx="40">
                  <c:v>24</c:v>
                </c:pt>
                <c:pt idx="41">
                  <c:v>1</c:v>
                </c:pt>
                <c:pt idx="42">
                  <c:v>2</c:v>
                </c:pt>
                <c:pt idx="43">
                  <c:v>3</c:v>
                </c:pt>
                <c:pt idx="44">
                  <c:v>4</c:v>
                </c:pt>
                <c:pt idx="45">
                  <c:v>5</c:v>
                </c:pt>
                <c:pt idx="46">
                  <c:v>6</c:v>
                </c:pt>
                <c:pt idx="47">
                  <c:v>7</c:v>
                </c:pt>
                <c:pt idx="48">
                  <c:v>8</c:v>
                </c:pt>
                <c:pt idx="49">
                  <c:v>9</c:v>
                </c:pt>
                <c:pt idx="50">
                  <c:v>10</c:v>
                </c:pt>
                <c:pt idx="51">
                  <c:v>11</c:v>
                </c:pt>
                <c:pt idx="52">
                  <c:v>12</c:v>
                </c:pt>
                <c:pt idx="53">
                  <c:v>13</c:v>
                </c:pt>
                <c:pt idx="54">
                  <c:v>14</c:v>
                </c:pt>
                <c:pt idx="55">
                  <c:v>15</c:v>
                </c:pt>
                <c:pt idx="56">
                  <c:v>16</c:v>
                </c:pt>
                <c:pt idx="57">
                  <c:v>17</c:v>
                </c:pt>
                <c:pt idx="58">
                  <c:v>18</c:v>
                </c:pt>
                <c:pt idx="59">
                  <c:v>19</c:v>
                </c:pt>
                <c:pt idx="60">
                  <c:v>20</c:v>
                </c:pt>
                <c:pt idx="61">
                  <c:v>21</c:v>
                </c:pt>
                <c:pt idx="62">
                  <c:v>22</c:v>
                </c:pt>
                <c:pt idx="63">
                  <c:v>23</c:v>
                </c:pt>
                <c:pt idx="64">
                  <c:v>24</c:v>
                </c:pt>
                <c:pt idx="65">
                  <c:v>1</c:v>
                </c:pt>
                <c:pt idx="66">
                  <c:v>2</c:v>
                </c:pt>
                <c:pt idx="67">
                  <c:v>3</c:v>
                </c:pt>
                <c:pt idx="68">
                  <c:v>4</c:v>
                </c:pt>
                <c:pt idx="69">
                  <c:v>5</c:v>
                </c:pt>
                <c:pt idx="70">
                  <c:v>6</c:v>
                </c:pt>
                <c:pt idx="71">
                  <c:v>7</c:v>
                </c:pt>
                <c:pt idx="72">
                  <c:v>8</c:v>
                </c:pt>
                <c:pt idx="73">
                  <c:v>9</c:v>
                </c:pt>
                <c:pt idx="74">
                  <c:v>10</c:v>
                </c:pt>
                <c:pt idx="75">
                  <c:v>11</c:v>
                </c:pt>
                <c:pt idx="76">
                  <c:v>12</c:v>
                </c:pt>
                <c:pt idx="77">
                  <c:v>13</c:v>
                </c:pt>
                <c:pt idx="78">
                  <c:v>14</c:v>
                </c:pt>
                <c:pt idx="79">
                  <c:v>15</c:v>
                </c:pt>
                <c:pt idx="80">
                  <c:v>16</c:v>
                </c:pt>
                <c:pt idx="81">
                  <c:v>17</c:v>
                </c:pt>
                <c:pt idx="82">
                  <c:v>18</c:v>
                </c:pt>
                <c:pt idx="83">
                  <c:v>19</c:v>
                </c:pt>
                <c:pt idx="84">
                  <c:v>20</c:v>
                </c:pt>
                <c:pt idx="85">
                  <c:v>21</c:v>
                </c:pt>
                <c:pt idx="86">
                  <c:v>22</c:v>
                </c:pt>
                <c:pt idx="87">
                  <c:v>23</c:v>
                </c:pt>
                <c:pt idx="88">
                  <c:v>24</c:v>
                </c:pt>
                <c:pt idx="89">
                  <c:v>1</c:v>
                </c:pt>
                <c:pt idx="90">
                  <c:v>2</c:v>
                </c:pt>
                <c:pt idx="91">
                  <c:v>3</c:v>
                </c:pt>
                <c:pt idx="92">
                  <c:v>4</c:v>
                </c:pt>
                <c:pt idx="93">
                  <c:v>5</c:v>
                </c:pt>
                <c:pt idx="94">
                  <c:v>6</c:v>
                </c:pt>
                <c:pt idx="95">
                  <c:v>7</c:v>
                </c:pt>
                <c:pt idx="96">
                  <c:v>8</c:v>
                </c:pt>
                <c:pt idx="97">
                  <c:v>9</c:v>
                </c:pt>
                <c:pt idx="98">
                  <c:v>10</c:v>
                </c:pt>
                <c:pt idx="99">
                  <c:v>11</c:v>
                </c:pt>
                <c:pt idx="100">
                  <c:v>12</c:v>
                </c:pt>
                <c:pt idx="101">
                  <c:v>13</c:v>
                </c:pt>
                <c:pt idx="102">
                  <c:v>14</c:v>
                </c:pt>
                <c:pt idx="103">
                  <c:v>15</c:v>
                </c:pt>
                <c:pt idx="104">
                  <c:v>16</c:v>
                </c:pt>
                <c:pt idx="105">
                  <c:v>17</c:v>
                </c:pt>
                <c:pt idx="106">
                  <c:v>18</c:v>
                </c:pt>
                <c:pt idx="107">
                  <c:v>19</c:v>
                </c:pt>
                <c:pt idx="108">
                  <c:v>20</c:v>
                </c:pt>
                <c:pt idx="109">
                  <c:v>21</c:v>
                </c:pt>
                <c:pt idx="110">
                  <c:v>22</c:v>
                </c:pt>
                <c:pt idx="111">
                  <c:v>23</c:v>
                </c:pt>
                <c:pt idx="112">
                  <c:v>24</c:v>
                </c:pt>
                <c:pt idx="113">
                  <c:v>1</c:v>
                </c:pt>
                <c:pt idx="114">
                  <c:v>2</c:v>
                </c:pt>
                <c:pt idx="115">
                  <c:v>3</c:v>
                </c:pt>
                <c:pt idx="116">
                  <c:v>4</c:v>
                </c:pt>
                <c:pt idx="117">
                  <c:v>5</c:v>
                </c:pt>
                <c:pt idx="118">
                  <c:v>6</c:v>
                </c:pt>
                <c:pt idx="119">
                  <c:v>7</c:v>
                </c:pt>
                <c:pt idx="120">
                  <c:v>8</c:v>
                </c:pt>
                <c:pt idx="121">
                  <c:v>9</c:v>
                </c:pt>
                <c:pt idx="122">
                  <c:v>10</c:v>
                </c:pt>
                <c:pt idx="123">
                  <c:v>11</c:v>
                </c:pt>
                <c:pt idx="124">
                  <c:v>12</c:v>
                </c:pt>
                <c:pt idx="125">
                  <c:v>13</c:v>
                </c:pt>
                <c:pt idx="126">
                  <c:v>14</c:v>
                </c:pt>
                <c:pt idx="127">
                  <c:v>15</c:v>
                </c:pt>
                <c:pt idx="128">
                  <c:v>16</c:v>
                </c:pt>
                <c:pt idx="129">
                  <c:v>17</c:v>
                </c:pt>
                <c:pt idx="130">
                  <c:v>18</c:v>
                </c:pt>
                <c:pt idx="131">
                  <c:v>19</c:v>
                </c:pt>
                <c:pt idx="132">
                  <c:v>20</c:v>
                </c:pt>
                <c:pt idx="133">
                  <c:v>21</c:v>
                </c:pt>
                <c:pt idx="134">
                  <c:v>22</c:v>
                </c:pt>
                <c:pt idx="135">
                  <c:v>23</c:v>
                </c:pt>
                <c:pt idx="136">
                  <c:v>24</c:v>
                </c:pt>
                <c:pt idx="137">
                  <c:v>1</c:v>
                </c:pt>
                <c:pt idx="138">
                  <c:v>2</c:v>
                </c:pt>
                <c:pt idx="139">
                  <c:v>3</c:v>
                </c:pt>
                <c:pt idx="140">
                  <c:v>4</c:v>
                </c:pt>
                <c:pt idx="141">
                  <c:v>5</c:v>
                </c:pt>
                <c:pt idx="142">
                  <c:v>6</c:v>
                </c:pt>
                <c:pt idx="143">
                  <c:v>7</c:v>
                </c:pt>
                <c:pt idx="144">
                  <c:v>8</c:v>
                </c:pt>
                <c:pt idx="145">
                  <c:v>9</c:v>
                </c:pt>
                <c:pt idx="146">
                  <c:v>10</c:v>
                </c:pt>
                <c:pt idx="147">
                  <c:v>11</c:v>
                </c:pt>
                <c:pt idx="148">
                  <c:v>12</c:v>
                </c:pt>
                <c:pt idx="149">
                  <c:v>13</c:v>
                </c:pt>
                <c:pt idx="150">
                  <c:v>14</c:v>
                </c:pt>
                <c:pt idx="151">
                  <c:v>15</c:v>
                </c:pt>
                <c:pt idx="152">
                  <c:v>16</c:v>
                </c:pt>
                <c:pt idx="153">
                  <c:v>17</c:v>
                </c:pt>
                <c:pt idx="154">
                  <c:v>18</c:v>
                </c:pt>
                <c:pt idx="155">
                  <c:v>19</c:v>
                </c:pt>
                <c:pt idx="156">
                  <c:v>20</c:v>
                </c:pt>
                <c:pt idx="157">
                  <c:v>21</c:v>
                </c:pt>
                <c:pt idx="158">
                  <c:v>22</c:v>
                </c:pt>
                <c:pt idx="159">
                  <c:v>23</c:v>
                </c:pt>
                <c:pt idx="160">
                  <c:v>24</c:v>
                </c:pt>
                <c:pt idx="161">
                  <c:v>1</c:v>
                </c:pt>
                <c:pt idx="162">
                  <c:v>2</c:v>
                </c:pt>
                <c:pt idx="163">
                  <c:v>3</c:v>
                </c:pt>
                <c:pt idx="164">
                  <c:v>4</c:v>
                </c:pt>
                <c:pt idx="165">
                  <c:v>5</c:v>
                </c:pt>
                <c:pt idx="166">
                  <c:v>6</c:v>
                </c:pt>
                <c:pt idx="167">
                  <c:v>7</c:v>
                </c:pt>
                <c:pt idx="168">
                  <c:v>8</c:v>
                </c:pt>
              </c:numCache>
            </c:numRef>
          </c:cat>
          <c:val>
            <c:numRef>
              <c:f>Calcul!$L$87:$L$255</c:f>
              <c:numCache>
                <c:formatCode>0.00</c:formatCode>
                <c:ptCount val="169"/>
                <c:pt idx="0" formatCode="General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19.963829414733542</c:v>
                </c:pt>
                <c:pt idx="10">
                  <c:v>19.927752280269836</c:v>
                </c:pt>
                <c:pt idx="11">
                  <c:v>19.891768355168146</c:v>
                </c:pt>
                <c:pt idx="12">
                  <c:v>19.85587739861154</c:v>
                </c:pt>
                <c:pt idx="13">
                  <c:v>19.820079170405251</c:v>
                </c:pt>
                <c:pt idx="14">
                  <c:v>19.784373430975084</c:v>
                </c:pt>
                <c:pt idx="15">
                  <c:v>19.748759941365812</c:v>
                </c:pt>
                <c:pt idx="16">
                  <c:v>19.713238463239584</c:v>
                </c:pt>
                <c:pt idx="17">
                  <c:v>19.677808758874306</c:v>
                </c:pt>
                <c:pt idx="18">
                  <c:v>19.642470591162077</c:v>
                </c:pt>
                <c:pt idx="19">
                  <c:v>19.607223723607596</c:v>
                </c:pt>
                <c:pt idx="20">
                  <c:v>19.572067920326557</c:v>
                </c:pt>
                <c:pt idx="21">
                  <c:v>19.537002946044105</c:v>
                </c:pt>
                <c:pt idx="22">
                  <c:v>19.502028566093234</c:v>
                </c:pt>
                <c:pt idx="23">
                  <c:v>19.46714454641323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19.963829414733542</c:v>
                </c:pt>
                <c:pt idx="34">
                  <c:v>19.927752280269836</c:v>
                </c:pt>
                <c:pt idx="35">
                  <c:v>19.891768355168146</c:v>
                </c:pt>
                <c:pt idx="36">
                  <c:v>19.85587739861154</c:v>
                </c:pt>
                <c:pt idx="37">
                  <c:v>19.820079170405251</c:v>
                </c:pt>
                <c:pt idx="38">
                  <c:v>19.784373430975084</c:v>
                </c:pt>
                <c:pt idx="39">
                  <c:v>19.748759941365812</c:v>
                </c:pt>
                <c:pt idx="40">
                  <c:v>19.713238463239584</c:v>
                </c:pt>
                <c:pt idx="41">
                  <c:v>19.677808758874306</c:v>
                </c:pt>
                <c:pt idx="42">
                  <c:v>19.642470591162077</c:v>
                </c:pt>
                <c:pt idx="43">
                  <c:v>19.607223723607596</c:v>
                </c:pt>
                <c:pt idx="44">
                  <c:v>19.572067920326557</c:v>
                </c:pt>
                <c:pt idx="45">
                  <c:v>19.537002946044105</c:v>
                </c:pt>
                <c:pt idx="46">
                  <c:v>19.502028566093234</c:v>
                </c:pt>
                <c:pt idx="47">
                  <c:v>19.46714454641323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19.963829414733542</c:v>
                </c:pt>
                <c:pt idx="54">
                  <c:v>19.927752280269836</c:v>
                </c:pt>
                <c:pt idx="55">
                  <c:v>19.891768355168146</c:v>
                </c:pt>
                <c:pt idx="56">
                  <c:v>19.85587739861154</c:v>
                </c:pt>
                <c:pt idx="57">
                  <c:v>19.820079170405251</c:v>
                </c:pt>
                <c:pt idx="58">
                  <c:v>19.784373430975084</c:v>
                </c:pt>
                <c:pt idx="59">
                  <c:v>19.748759941365812</c:v>
                </c:pt>
                <c:pt idx="60">
                  <c:v>19.713238463239584</c:v>
                </c:pt>
                <c:pt idx="61">
                  <c:v>19.677808758874306</c:v>
                </c:pt>
                <c:pt idx="62">
                  <c:v>19.642470591162077</c:v>
                </c:pt>
                <c:pt idx="63">
                  <c:v>19.607223723607596</c:v>
                </c:pt>
                <c:pt idx="64">
                  <c:v>19.572067920326557</c:v>
                </c:pt>
                <c:pt idx="65">
                  <c:v>19.537002946044105</c:v>
                </c:pt>
                <c:pt idx="66">
                  <c:v>19.502028566093234</c:v>
                </c:pt>
                <c:pt idx="67">
                  <c:v>19.46714454641323</c:v>
                </c:pt>
                <c:pt idx="68">
                  <c:v>19.432350653548106</c:v>
                </c:pt>
                <c:pt idx="69">
                  <c:v>19.397646654645026</c:v>
                </c:pt>
                <c:pt idx="70">
                  <c:v>19.36303231745276</c:v>
                </c:pt>
                <c:pt idx="71">
                  <c:v>19.328507410320128</c:v>
                </c:pt>
                <c:pt idx="72">
                  <c:v>20</c:v>
                </c:pt>
                <c:pt idx="73">
                  <c:v>20</c:v>
                </c:pt>
                <c:pt idx="74">
                  <c:v>20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19.963829414733542</c:v>
                </c:pt>
                <c:pt idx="82">
                  <c:v>19.927752280269836</c:v>
                </c:pt>
                <c:pt idx="83">
                  <c:v>19.891768355168146</c:v>
                </c:pt>
                <c:pt idx="84">
                  <c:v>19.85587739861154</c:v>
                </c:pt>
                <c:pt idx="85">
                  <c:v>19.820079170405251</c:v>
                </c:pt>
                <c:pt idx="86">
                  <c:v>19.784373430975084</c:v>
                </c:pt>
                <c:pt idx="87">
                  <c:v>19.748759941365812</c:v>
                </c:pt>
                <c:pt idx="88">
                  <c:v>19.713238463239584</c:v>
                </c:pt>
                <c:pt idx="89">
                  <c:v>19.677808758874306</c:v>
                </c:pt>
                <c:pt idx="90">
                  <c:v>19.642470591162077</c:v>
                </c:pt>
                <c:pt idx="91">
                  <c:v>19.607223723607596</c:v>
                </c:pt>
                <c:pt idx="92">
                  <c:v>19.572067920326557</c:v>
                </c:pt>
                <c:pt idx="93">
                  <c:v>19.537002946044105</c:v>
                </c:pt>
                <c:pt idx="94">
                  <c:v>19.502028566093234</c:v>
                </c:pt>
                <c:pt idx="95">
                  <c:v>19.46714454641323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  <c:pt idx="99">
                  <c:v>20</c:v>
                </c:pt>
                <c:pt idx="100">
                  <c:v>20</c:v>
                </c:pt>
                <c:pt idx="101">
                  <c:v>20</c:v>
                </c:pt>
                <c:pt idx="102">
                  <c:v>20</c:v>
                </c:pt>
                <c:pt idx="103">
                  <c:v>20</c:v>
                </c:pt>
                <c:pt idx="104">
                  <c:v>20</c:v>
                </c:pt>
                <c:pt idx="105">
                  <c:v>19.963829414733542</c:v>
                </c:pt>
                <c:pt idx="106">
                  <c:v>19.927752280269836</c:v>
                </c:pt>
                <c:pt idx="107">
                  <c:v>19.891768355168146</c:v>
                </c:pt>
                <c:pt idx="108">
                  <c:v>19.85587739861154</c:v>
                </c:pt>
                <c:pt idx="109">
                  <c:v>19.820079170405251</c:v>
                </c:pt>
                <c:pt idx="110">
                  <c:v>19.784373430975084</c:v>
                </c:pt>
                <c:pt idx="111">
                  <c:v>19.748759941365812</c:v>
                </c:pt>
                <c:pt idx="112">
                  <c:v>19.713238463239584</c:v>
                </c:pt>
                <c:pt idx="113">
                  <c:v>19.677808758874306</c:v>
                </c:pt>
                <c:pt idx="114">
                  <c:v>19.642470591162077</c:v>
                </c:pt>
                <c:pt idx="115">
                  <c:v>19.607223723607596</c:v>
                </c:pt>
                <c:pt idx="116">
                  <c:v>19.572067920326557</c:v>
                </c:pt>
                <c:pt idx="117">
                  <c:v>19.537002946044105</c:v>
                </c:pt>
                <c:pt idx="118">
                  <c:v>19.502028566093234</c:v>
                </c:pt>
                <c:pt idx="119">
                  <c:v>19.46714454641323</c:v>
                </c:pt>
                <c:pt idx="120">
                  <c:v>19.432350653548106</c:v>
                </c:pt>
                <c:pt idx="121">
                  <c:v>19.397646654645026</c:v>
                </c:pt>
                <c:pt idx="122">
                  <c:v>19.36303231745276</c:v>
                </c:pt>
                <c:pt idx="123">
                  <c:v>19.328507410320128</c:v>
                </c:pt>
                <c:pt idx="124">
                  <c:v>19.294071702194444</c:v>
                </c:pt>
                <c:pt idx="125">
                  <c:v>19.259724962619966</c:v>
                </c:pt>
                <c:pt idx="126">
                  <c:v>19.22546696173638</c:v>
                </c:pt>
                <c:pt idx="127">
                  <c:v>19.19129747027722</c:v>
                </c:pt>
                <c:pt idx="128">
                  <c:v>19.157216259568372</c:v>
                </c:pt>
                <c:pt idx="129">
                  <c:v>19.12322310152652</c:v>
                </c:pt>
                <c:pt idx="130">
                  <c:v>19.089317768657626</c:v>
                </c:pt>
                <c:pt idx="131">
                  <c:v>19.055500034055413</c:v>
                </c:pt>
                <c:pt idx="132">
                  <c:v>19.021769671399834</c:v>
                </c:pt>
                <c:pt idx="133">
                  <c:v>18.988126454955584</c:v>
                </c:pt>
                <c:pt idx="134">
                  <c:v>18.954570159570544</c:v>
                </c:pt>
                <c:pt idx="135">
                  <c:v>18.921100560674326</c:v>
                </c:pt>
                <c:pt idx="136">
                  <c:v>18.88771743427673</c:v>
                </c:pt>
                <c:pt idx="137">
                  <c:v>18.854420556966264</c:v>
                </c:pt>
                <c:pt idx="138">
                  <c:v>18.821209705908647</c:v>
                </c:pt>
                <c:pt idx="139">
                  <c:v>18.78808465884531</c:v>
                </c:pt>
                <c:pt idx="140">
                  <c:v>18.75504519409192</c:v>
                </c:pt>
                <c:pt idx="141">
                  <c:v>18.722091090536889</c:v>
                </c:pt>
                <c:pt idx="142">
                  <c:v>18.689222127639894</c:v>
                </c:pt>
                <c:pt idx="143">
                  <c:v>18.656438085430409</c:v>
                </c:pt>
                <c:pt idx="144">
                  <c:v>18.623738744506213</c:v>
                </c:pt>
                <c:pt idx="145">
                  <c:v>18.591123886031951</c:v>
                </c:pt>
                <c:pt idx="146">
                  <c:v>18.558593291737651</c:v>
                </c:pt>
                <c:pt idx="147">
                  <c:v>18.526146743917252</c:v>
                </c:pt>
                <c:pt idx="148">
                  <c:v>18.493784025427178</c:v>
                </c:pt>
                <c:pt idx="149">
                  <c:v>18.461504919684863</c:v>
                </c:pt>
                <c:pt idx="150">
                  <c:v>18.429309210667302</c:v>
                </c:pt>
                <c:pt idx="151">
                  <c:v>18.397196682909613</c:v>
                </c:pt>
                <c:pt idx="152">
                  <c:v>18.365167121503596</c:v>
                </c:pt>
                <c:pt idx="153">
                  <c:v>18.333220312096287</c:v>
                </c:pt>
                <c:pt idx="154">
                  <c:v>18.301356040888521</c:v>
                </c:pt>
                <c:pt idx="155">
                  <c:v>18.269574094633519</c:v>
                </c:pt>
                <c:pt idx="156">
                  <c:v>18.237874260635444</c:v>
                </c:pt>
                <c:pt idx="157">
                  <c:v>18.20625632674798</c:v>
                </c:pt>
                <c:pt idx="158">
                  <c:v>18.174720081372918</c:v>
                </c:pt>
                <c:pt idx="159">
                  <c:v>18.143265313458734</c:v>
                </c:pt>
                <c:pt idx="160">
                  <c:v>18.111891812499184</c:v>
                </c:pt>
                <c:pt idx="161">
                  <c:v>18.080599368531892</c:v>
                </c:pt>
                <c:pt idx="162">
                  <c:v>18.049387772136932</c:v>
                </c:pt>
                <c:pt idx="163">
                  <c:v>18.018256814435453</c:v>
                </c:pt>
                <c:pt idx="164">
                  <c:v>17.987206287088259</c:v>
                </c:pt>
                <c:pt idx="165">
                  <c:v>17.95623598229442</c:v>
                </c:pt>
                <c:pt idx="166">
                  <c:v>17.925345692789886</c:v>
                </c:pt>
                <c:pt idx="167">
                  <c:v>17.894535211846097</c:v>
                </c:pt>
                <c:pt idx="16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7B-4A88-BA2C-5FB3BD309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4943768"/>
        <c:axId val="1"/>
      </c:lineChart>
      <c:catAx>
        <c:axId val="404943768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extTo"/>
        <c:crossAx val="1"/>
        <c:crosses val="max"/>
        <c:auto val="1"/>
        <c:lblAlgn val="ctr"/>
        <c:lblOffset val="100"/>
        <c:tickLblSkip val="5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fr-BE" sz="1025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°C</a:t>
                </a:r>
              </a:p>
            </c:rich>
          </c:tx>
          <c:layout>
            <c:manualLayout>
              <c:xMode val="edge"/>
              <c:yMode val="edge"/>
              <c:x val="1.4525993883792051E-2"/>
              <c:y val="0.4547820572815995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40494376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</cdr:x>
      <cdr:y>0.72287</cdr:y>
    </cdr:from>
    <cdr:to>
      <cdr:x>0.93359</cdr:x>
      <cdr:y>0.72287</cdr:y>
    </cdr:to>
    <cdr:cxnSp macro="">
      <cdr:nvCxnSpPr>
        <cdr:cNvPr id="4" name="Connecteur droit 3">
          <a:extLst xmlns:a="http://schemas.openxmlformats.org/drawingml/2006/main">
            <a:ext uri="{FF2B5EF4-FFF2-40B4-BE49-F238E27FC236}">
              <a16:creationId xmlns:a16="http://schemas.microsoft.com/office/drawing/2014/main" id="{2A61C9EE-5103-4785-ABE8-24263F4B2A79}"/>
            </a:ext>
          </a:extLst>
        </cdr:cNvPr>
        <cdr:cNvCxnSpPr/>
      </cdr:nvCxnSpPr>
      <cdr:spPr>
        <a:xfrm xmlns:a="http://schemas.openxmlformats.org/drawingml/2006/main" flipV="1">
          <a:off x="354271" y="2131695"/>
          <a:ext cx="4733984" cy="1"/>
        </a:xfrm>
        <a:prstGeom xmlns:a="http://schemas.openxmlformats.org/drawingml/2006/main" prst="line">
          <a:avLst/>
        </a:prstGeom>
        <a:ln xmlns:a="http://schemas.openxmlformats.org/drawingml/2006/main" w="444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0.06571</cdr:x>
      <cdr:y>0.68992</cdr:y>
    </cdr:from>
    <cdr:to>
      <cdr:x>0.23348</cdr:x>
      <cdr:y>1</cdr:y>
    </cdr:to>
    <cdr:sp macro="" textlink="">
      <cdr:nvSpPr>
        <cdr:cNvPr id="6" name="ZoneTexte 5"/>
        <cdr:cNvSpPr txBox="1"/>
      </cdr:nvSpPr>
      <cdr:spPr>
        <a:xfrm xmlns:a="http://schemas.openxmlformats.org/drawingml/2006/main">
          <a:off x="358110" y="20345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2400" b="1" dirty="0">
              <a:solidFill>
                <a:srgbClr val="0070C0"/>
              </a:solidFill>
            </a:rPr>
            <a:t>T° </a:t>
          </a:r>
          <a:r>
            <a:rPr lang="fr-BE" sz="2400" b="1" dirty="0" err="1">
              <a:solidFill>
                <a:srgbClr val="0070C0"/>
              </a:solidFill>
            </a:rPr>
            <a:t>ext</a:t>
          </a:r>
          <a:r>
            <a:rPr lang="fr-BE" sz="1100" dirty="0"/>
            <a:t>.  </a:t>
          </a:r>
          <a:r>
            <a:rPr lang="fr-BE" sz="2000" b="1" dirty="0">
              <a:solidFill>
                <a:srgbClr val="0070C0"/>
              </a:solidFill>
            </a:rPr>
            <a:t>6°</a:t>
          </a:r>
          <a:endParaRPr lang="fr-BE" sz="1100" b="1" dirty="0">
            <a:solidFill>
              <a:srgbClr val="0070C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3C18D-5F1D-447F-8782-3CFA34905190}" type="datetimeFigureOut">
              <a:rPr lang="fr-BE" smtClean="0"/>
              <a:t>17-01-23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47E79-5F7D-4207-9870-B6E4F5DE80C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8208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E135-A84A-469B-8C10-29A82362F89A}" type="datetime1">
              <a:rPr lang="fr-BE" smtClean="0"/>
              <a:t>17-01-23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436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6AC5-1AD1-4E96-9714-94F22A61E20E}" type="datetime1">
              <a:rPr lang="fr-BE" smtClean="0"/>
              <a:t>17-01-23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750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ACE6-93BF-453F-BCF7-EFA281A08748}" type="datetime1">
              <a:rPr lang="fr-BE" smtClean="0"/>
              <a:t>17-01-23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0326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969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33D1-DB69-4FDE-89CD-1224420A18C2}" type="datetime1">
              <a:rPr lang="fr-BE" smtClean="0"/>
              <a:t>17-01-23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3629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EAB0-5099-4E11-B4C3-EF97906EA1AA}" type="datetime1">
              <a:rPr lang="fr-BE" smtClean="0"/>
              <a:t>17-01-23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697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A884-3B4F-4B13-9EE8-06A908ADDBEF}" type="datetime1">
              <a:rPr lang="fr-BE" smtClean="0"/>
              <a:t>17-01-23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826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8591-7792-49B1-A674-44F0ABA7094F}" type="datetime1">
              <a:rPr lang="fr-BE" smtClean="0"/>
              <a:t>17-01-23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829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A9F1-FC7E-48C6-82E4-1C2BAB40289D}" type="datetime1">
              <a:rPr lang="fr-BE" smtClean="0"/>
              <a:t>17-01-23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792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53D0-1529-47B1-99F8-E4930F348D7D}" type="datetime1">
              <a:rPr lang="fr-BE" smtClean="0"/>
              <a:t>17-01-23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0003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29A2-A626-4286-977F-C12B53F7A7FB}" type="datetime1">
              <a:rPr lang="fr-BE" smtClean="0"/>
              <a:t>17-01-23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369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32C-9996-4A20-8AD2-01C651AFF0F0}" type="datetime1">
              <a:rPr lang="fr-BE" smtClean="0"/>
              <a:t>17-01-23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101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41439-9283-40AB-AB8E-4778F25800B8}" type="datetime1">
              <a:rPr lang="fr-BE" smtClean="0"/>
              <a:t>17-01-23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BF00F-EBBE-45F2-814D-F62CCD19604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80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1.jpeg"/><Relationship Id="rId4" Type="http://schemas.openxmlformats.org/officeDocument/2006/relationships/image" Target="../media/image2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ous-titre 2">
            <a:extLst>
              <a:ext uri="{FF2B5EF4-FFF2-40B4-BE49-F238E27FC236}">
                <a16:creationId xmlns:a16="http://schemas.microsoft.com/office/drawing/2014/main" id="{5E54040D-59D7-46F3-952C-FFE30AC2E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9513"/>
            <a:ext cx="9144000" cy="1655762"/>
          </a:xfrm>
        </p:spPr>
        <p:txBody>
          <a:bodyPr>
            <a:normAutofit/>
          </a:bodyPr>
          <a:lstStyle/>
          <a:p>
            <a:r>
              <a:rPr lang="fr-BE" sz="4800" b="1" dirty="0">
                <a:solidFill>
                  <a:schemeClr val="accent1">
                    <a:lumMod val="75000"/>
                  </a:schemeClr>
                </a:solidFill>
              </a:rPr>
              <a:t>Les écoles en route </a:t>
            </a:r>
            <a:br>
              <a:rPr lang="fr-BE" sz="4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BE" sz="4800" b="1" dirty="0">
                <a:solidFill>
                  <a:schemeClr val="accent1">
                    <a:lumMod val="75000"/>
                  </a:schemeClr>
                </a:solidFill>
              </a:rPr>
              <a:t>vers le Zéro Carbone !?...</a:t>
            </a:r>
          </a:p>
        </p:txBody>
      </p:sp>
      <p:sp>
        <p:nvSpPr>
          <p:cNvPr id="2053" name="ZoneTexte 4">
            <a:extLst>
              <a:ext uri="{FF2B5EF4-FFF2-40B4-BE49-F238E27FC236}">
                <a16:creationId xmlns:a16="http://schemas.microsoft.com/office/drawing/2014/main" id="{A0608CB1-4EBA-4283-B129-BA132917C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5848350"/>
            <a:ext cx="12096750" cy="815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alt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056" name="ZoneTexte 10">
            <a:extLst>
              <a:ext uri="{FF2B5EF4-FFF2-40B4-BE49-F238E27FC236}">
                <a16:creationId xmlns:a16="http://schemas.microsoft.com/office/drawing/2014/main" id="{06B8796D-750A-47F6-A788-1A2285A03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7100" y="5500688"/>
            <a:ext cx="3644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altLang="fr-FR" sz="18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Opérateur :</a:t>
            </a:r>
          </a:p>
        </p:txBody>
      </p:sp>
    </p:spTree>
    <p:extLst>
      <p:ext uri="{BB962C8B-B14F-4D97-AF65-F5344CB8AC3E}">
        <p14:creationId xmlns:p14="http://schemas.microsoft.com/office/powerpoint/2010/main" val="2699747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illu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09813" y="285750"/>
            <a:ext cx="2798762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524501" y="500064"/>
            <a:ext cx="630012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latin typeface="Comic Sans MS" panose="030F0702030302020204" pitchFamily="66" charset="0"/>
              </a:rPr>
              <a:t>" Comment ?...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latin typeface="Comic Sans MS" panose="030F0702030302020204" pitchFamily="66" charset="0"/>
              </a:rPr>
              <a:t>1 tasse chauffée à l'électricité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latin typeface="Comic Sans MS" panose="030F0702030302020204" pitchFamily="66" charset="0"/>
              </a:rPr>
              <a:t>= 2 tasses d'eau chaude dans la Meuse ?..."</a:t>
            </a:r>
            <a:endParaRPr lang="fr-FR" altLang="fr-FR" sz="2400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Centrale nucléaire à refroidissement en circuit indirect autonom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994"/>
          <a:stretch>
            <a:fillRect/>
          </a:stretch>
        </p:blipFill>
        <p:spPr bwMode="auto">
          <a:xfrm>
            <a:off x="5880099" y="2926080"/>
            <a:ext cx="6175431" cy="362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8936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389" y="393239"/>
            <a:ext cx="9316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b="1" dirty="0">
                <a:solidFill>
                  <a:srgbClr val="0070C0"/>
                </a:solidFill>
              </a:rPr>
              <a:t>Environ 80% de la production d’électricité en Belgique ont en moyenne ce rendement de 1/2,8 = 36 %  !</a:t>
            </a:r>
            <a:endParaRPr lang="fr-BE" altLang="fr-FR" b="1" dirty="0">
              <a:solidFill>
                <a:srgbClr val="0070C0"/>
              </a:solidFill>
            </a:endParaRPr>
          </a:p>
        </p:txBody>
      </p:sp>
      <p:pic>
        <p:nvPicPr>
          <p:cNvPr id="10242" name="Picture 2" descr="https://www.febeg.be/sites/default/files/yr-2020_elec_1_ld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249" y="1932216"/>
            <a:ext cx="76200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2931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9"/>
          <p:cNvSpPr txBox="1">
            <a:spLocks noChangeArrowheads="1"/>
          </p:cNvSpPr>
          <p:nvPr/>
        </p:nvSpPr>
        <p:spPr bwMode="auto">
          <a:xfrm>
            <a:off x="3874634" y="963311"/>
            <a:ext cx="795493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1°</a:t>
            </a:r>
            <a:r>
              <a:rPr lang="fr-BE" altLang="fr-FR" sz="1800" b="1" dirty="0"/>
              <a:t> </a:t>
            </a:r>
            <a:r>
              <a:rPr lang="fr-BE" altLang="fr-FR" sz="2400" b="1" dirty="0"/>
              <a:t>faire de l’électricité soi-même avec un groupe électrogène,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     alimenté au diesel ou au gaz.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     </a:t>
            </a:r>
            <a:r>
              <a:rPr lang="fr-BE" altLang="fr-FR" sz="2400" b="1" dirty="0">
                <a:sym typeface="Wingdings" panose="05000000000000000000" pitchFamily="2" charset="2"/>
              </a:rPr>
              <a:t> </a:t>
            </a:r>
            <a:r>
              <a:rPr lang="fr-BE" altLang="fr-FR" sz="2400" b="1" dirty="0"/>
              <a:t>Rendement 35 %... Donc perte de 65% en chaleur…</a:t>
            </a:r>
            <a:endParaRPr lang="fr-FR" altLang="fr-FR" sz="2400" b="1" dirty="0"/>
          </a:p>
        </p:txBody>
      </p:sp>
      <p:sp>
        <p:nvSpPr>
          <p:cNvPr id="12291" name="ZoneTexte 5"/>
          <p:cNvSpPr txBox="1">
            <a:spLocks noChangeArrowheads="1"/>
          </p:cNvSpPr>
          <p:nvPr/>
        </p:nvSpPr>
        <p:spPr bwMode="auto">
          <a:xfrm>
            <a:off x="740365" y="397779"/>
            <a:ext cx="42973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800" b="1" dirty="0">
                <a:solidFill>
                  <a:srgbClr val="0070C0"/>
                </a:solidFill>
              </a:rPr>
              <a:t>Solution 1 : la Cogénération</a:t>
            </a:r>
          </a:p>
        </p:txBody>
      </p:sp>
      <p:pic>
        <p:nvPicPr>
          <p:cNvPr id="12292" name="Picture 2" descr="cogenerateur1m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4114" y="2636839"/>
            <a:ext cx="5922236" cy="392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9749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FR" altLang="fr-FR"/>
              <a:t> </a:t>
            </a:r>
            <a:endParaRPr lang="fr-FR" altLang="fr-FR" sz="1800" b="1"/>
          </a:p>
        </p:txBody>
      </p:sp>
      <p:pic>
        <p:nvPicPr>
          <p:cNvPr id="13315" name="Picture 7" descr="moteurco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3551" y="1890715"/>
            <a:ext cx="51879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5621020" y="341779"/>
            <a:ext cx="647696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2° récupérer la chaleur perdue par le moteur </a:t>
            </a:r>
            <a:br>
              <a:rPr lang="fr-BE" altLang="fr-FR" sz="2400" b="1" dirty="0"/>
            </a:br>
            <a:r>
              <a:rPr lang="fr-BE" altLang="fr-FR" sz="2400" b="1" dirty="0"/>
              <a:t>     et l’utiliser dans le bâtiment, pour chauffer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     de l’eau chaude sanitaire par exemple.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    </a:t>
            </a:r>
            <a:r>
              <a:rPr lang="fr-BE" altLang="fr-FR" sz="2400" b="1" dirty="0">
                <a:sym typeface="Wingdings" panose="05000000000000000000" pitchFamily="2" charset="2"/>
              </a:rPr>
              <a:t> récupérer 50 sur les 65% perdus en chaleur !</a:t>
            </a:r>
            <a:endParaRPr lang="fr-FR" altLang="fr-FR" sz="2400" b="1" dirty="0"/>
          </a:p>
        </p:txBody>
      </p:sp>
      <p:pic>
        <p:nvPicPr>
          <p:cNvPr id="13317" name="Picture 2" descr="cogenerateur1m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81188" y="442913"/>
            <a:ext cx="150495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672264" y="4076701"/>
            <a:ext cx="928687" cy="2143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605452" y="5153163"/>
            <a:ext cx="53286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à"/>
            </a:pPr>
            <a:r>
              <a:rPr lang="fr-BE" altLang="fr-FR" sz="2400" b="1" dirty="0">
                <a:sym typeface="Wingdings" panose="05000000000000000000" pitchFamily="2" charset="2"/>
              </a:rPr>
              <a:t>Bonne solution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fr-BE" altLang="fr-FR" sz="2400" b="1" dirty="0">
                <a:sym typeface="Wingdings" panose="05000000000000000000" pitchFamily="2" charset="2"/>
              </a:rPr>
              <a:t>     - si besoins de chaleur </a:t>
            </a:r>
            <a:r>
              <a:rPr lang="fr-FR" altLang="fr-FR" sz="2400" b="1" dirty="0"/>
              <a:t>toute l’année</a:t>
            </a:r>
            <a:br>
              <a:rPr lang="fr-FR" altLang="fr-FR" sz="2400" b="1" dirty="0"/>
            </a:br>
            <a:r>
              <a:rPr lang="fr-FR" altLang="fr-FR" sz="2400" b="1" dirty="0"/>
              <a:t>     et/ou </a:t>
            </a:r>
            <a:br>
              <a:rPr lang="fr-FR" altLang="fr-FR" sz="2400" b="1" dirty="0"/>
            </a:br>
            <a:r>
              <a:rPr lang="fr-FR" altLang="fr-FR" sz="2400" b="1" dirty="0"/>
              <a:t>     - si besoin d’électricité de secours</a:t>
            </a:r>
          </a:p>
        </p:txBody>
      </p:sp>
    </p:spTree>
    <p:extLst>
      <p:ext uri="{BB962C8B-B14F-4D97-AF65-F5344CB8AC3E}">
        <p14:creationId xmlns:p14="http://schemas.microsoft.com/office/powerpoint/2010/main" val="360275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5"/>
          <p:cNvSpPr txBox="1">
            <a:spLocks noChangeArrowheads="1"/>
          </p:cNvSpPr>
          <p:nvPr/>
        </p:nvSpPr>
        <p:spPr bwMode="auto">
          <a:xfrm>
            <a:off x="368277" y="428625"/>
            <a:ext cx="5538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>
                <a:solidFill>
                  <a:srgbClr val="0070C0"/>
                </a:solidFill>
              </a:rPr>
              <a:t>Solution 2 : les panneaux photovoltaïques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98609" y="1125860"/>
            <a:ext cx="9645491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Le soleil apporte 1000 kWh/m²/an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Le rendement est de l’ordre de 15 %.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/>
              <a:t>    </a:t>
            </a:r>
            <a:r>
              <a:rPr lang="fr-BE" altLang="fr-FR" sz="2400" dirty="0">
                <a:sym typeface="Wingdings" panose="05000000000000000000" pitchFamily="2" charset="2"/>
              </a:rPr>
              <a:t> 1 m² produit 150 kWh/an.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sym typeface="Wingdings" panose="05000000000000000000" pitchFamily="2" charset="2"/>
              </a:rPr>
              <a:t>La consommation d’un ménage est couverte par 25 m².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0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0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10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sym typeface="Wingdings" panose="05000000000000000000" pitchFamily="2" charset="2"/>
              </a:rPr>
              <a:t>En 25 ans, 1 m² de panneau produira environ 25 x 150 =  3500 kWh.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sym typeface="Wingdings" panose="05000000000000000000" pitchFamily="2" charset="2"/>
              </a:rPr>
              <a:t>Il coûte environ …400… Euros/m² installé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sym typeface="Wingdings" panose="05000000000000000000" pitchFamily="2" charset="2"/>
              </a:rPr>
              <a:t>                           + …15… €/m²/an de redevance réseau (taxe prosumer).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sym typeface="Wingdings" panose="05000000000000000000" pitchFamily="2" charset="2"/>
              </a:rPr>
              <a:t>Le prix du kWh électrique sera de 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fr-FR" sz="2400" dirty="0">
                <a:sym typeface="Wingdings" panose="05000000000000000000" pitchFamily="2" charset="2"/>
              </a:rPr>
              <a:t>(400 + 25 x 15)/3500 = 0,22 €/kWh.</a:t>
            </a:r>
            <a:endParaRPr lang="fr-FR" altLang="fr-FR" sz="2400" dirty="0"/>
          </a:p>
        </p:txBody>
      </p:sp>
      <p:pic>
        <p:nvPicPr>
          <p:cNvPr id="1026" name="Picture 2" descr="fonctionnement panneau solaire photovoltaique polycristalli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0629" y="890290"/>
            <a:ext cx="4122964" cy="2622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4852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873" y="340799"/>
            <a:ext cx="1024128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Couvrir la consommation électrique des écoles ?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15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728722" y="1555067"/>
            <a:ext cx="10355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/>
              <a:t>L’énergie électrique consommée des écoles était en moyenne de 25</a:t>
            </a:r>
            <a:r>
              <a:rPr lang="fr-BE" sz="2000" i="1" dirty="0"/>
              <a:t> </a:t>
            </a:r>
            <a:r>
              <a:rPr lang="fr-BE" sz="2400" b="1" dirty="0"/>
              <a:t>kWh/m².</a:t>
            </a:r>
          </a:p>
          <a:p>
            <a:r>
              <a:rPr lang="fr-BE" sz="2400" b="1" dirty="0"/>
              <a:t>Après passage aux </a:t>
            </a:r>
            <a:r>
              <a:rPr lang="fr-BE" sz="2400" b="1" dirty="0" err="1"/>
              <a:t>leds</a:t>
            </a:r>
            <a:r>
              <a:rPr lang="fr-BE" sz="2400" b="1" dirty="0"/>
              <a:t>, on peut estimer qu’elle descende sous les 20 kWh/m².</a:t>
            </a:r>
            <a:br>
              <a:rPr lang="fr-BE" sz="2400" b="1" dirty="0"/>
            </a:br>
            <a:endParaRPr lang="fr-BE" sz="2400" b="1" dirty="0"/>
          </a:p>
          <a:p>
            <a:r>
              <a:rPr lang="fr-BE" sz="2400" b="1" dirty="0"/>
              <a:t>Un panneau produit 150 kWh/m² par an.</a:t>
            </a:r>
          </a:p>
          <a:p>
            <a:endParaRPr lang="fr-BE" sz="2400" b="1" dirty="0"/>
          </a:p>
          <a:p>
            <a:r>
              <a:rPr lang="fr-BE" sz="2400" b="1" dirty="0"/>
              <a:t>Il faut donc couvrir la toiture d’une surface de … 1/7… de la surface des locaux ! </a:t>
            </a:r>
          </a:p>
          <a:p>
            <a:endParaRPr lang="fr-BE" sz="2400" b="1" dirty="0"/>
          </a:p>
          <a:p>
            <a:endParaRPr lang="fr-BE" sz="2400" b="1" dirty="0"/>
          </a:p>
        </p:txBody>
      </p:sp>
      <p:sp>
        <p:nvSpPr>
          <p:cNvPr id="15" name="Rectangle 14"/>
          <p:cNvSpPr/>
          <p:nvPr/>
        </p:nvSpPr>
        <p:spPr>
          <a:xfrm>
            <a:off x="785873" y="4431969"/>
            <a:ext cx="72269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2400" b="1" dirty="0"/>
              <a:t>Difficile … mais "atteindre la neutralité annuelle"</a:t>
            </a:r>
          </a:p>
          <a:p>
            <a:r>
              <a:rPr lang="fr-BE" sz="2400" b="1" dirty="0"/>
              <a:t> serait-ce un objectif de sensibilisation des occupants ? </a:t>
            </a:r>
          </a:p>
        </p:txBody>
      </p:sp>
    </p:spTree>
    <p:extLst>
      <p:ext uri="{BB962C8B-B14F-4D97-AF65-F5344CB8AC3E}">
        <p14:creationId xmlns:p14="http://schemas.microsoft.com/office/powerpoint/2010/main" val="254493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Bilan energie primai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4944" y="1451583"/>
            <a:ext cx="7296466" cy="470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ZoneTexte 2"/>
          <p:cNvSpPr txBox="1">
            <a:spLocks noChangeArrowheads="1"/>
          </p:cNvSpPr>
          <p:nvPr/>
        </p:nvSpPr>
        <p:spPr bwMode="auto">
          <a:xfrm>
            <a:off x="661850" y="374365"/>
            <a:ext cx="785086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>
                <a:solidFill>
                  <a:srgbClr val="0070C0"/>
                </a:solidFill>
              </a:rPr>
              <a:t>Solution 3 : la Pompe à Chaleur pour produire de la chaleur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400" b="1" dirty="0"/>
              <a:t>   </a:t>
            </a:r>
            <a:r>
              <a:rPr lang="fr-BE" altLang="fr-FR" sz="200" b="1" dirty="0"/>
              <a:t>         </a:t>
            </a:r>
            <a:r>
              <a:rPr lang="fr-BE" altLang="fr-FR" sz="400" b="1" dirty="0"/>
              <a:t>        </a:t>
            </a:r>
            <a:r>
              <a:rPr lang="fr-BE" altLang="fr-FR" sz="1050" b="1" dirty="0"/>
              <a:t>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000" b="1" dirty="0"/>
              <a:t>Prendre la chaleur de l’air extérieur … pour chauffer l’école !</a:t>
            </a:r>
          </a:p>
        </p:txBody>
      </p:sp>
      <p:sp>
        <p:nvSpPr>
          <p:cNvPr id="2" name="Rectangle 1"/>
          <p:cNvSpPr/>
          <p:nvPr/>
        </p:nvSpPr>
        <p:spPr>
          <a:xfrm>
            <a:off x="661849" y="6265100"/>
            <a:ext cx="10090233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r-B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pompe à chaleur redresse donc le bilan … mais sans être renouvelable !</a:t>
            </a:r>
          </a:p>
        </p:txBody>
      </p:sp>
      <p:sp>
        <p:nvSpPr>
          <p:cNvPr id="3" name="Rectangle 2"/>
          <p:cNvSpPr/>
          <p:nvPr/>
        </p:nvSpPr>
        <p:spPr>
          <a:xfrm>
            <a:off x="8003177" y="5556069"/>
            <a:ext cx="461554" cy="2351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4" name="ZoneTexte 3"/>
          <p:cNvSpPr txBox="1"/>
          <p:nvPr/>
        </p:nvSpPr>
        <p:spPr>
          <a:xfrm>
            <a:off x="8003177" y="5519745"/>
            <a:ext cx="287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/>
              <a:t>1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91794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7" descr="Géotherm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0026" y="1510803"/>
            <a:ext cx="3446463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Text Box 6"/>
          <p:cNvSpPr txBox="1">
            <a:spLocks noChangeArrowheads="1"/>
          </p:cNvSpPr>
          <p:nvPr/>
        </p:nvSpPr>
        <p:spPr bwMode="auto">
          <a:xfrm>
            <a:off x="452686" y="165560"/>
            <a:ext cx="984955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>
                <a:solidFill>
                  <a:srgbClr val="0070C0"/>
                </a:solidFill>
              </a:rPr>
              <a:t>Solution 4 : la pompe à chaleur sur source dite "géothermique"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400" b="1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BE" altLang="fr-FR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000" b="1" u="sng" dirty="0">
                <a:sym typeface="Wingdings" panose="05000000000000000000" pitchFamily="2" charset="2"/>
              </a:rPr>
              <a:t> </a:t>
            </a:r>
            <a:r>
              <a:rPr lang="fr-BE" altLang="fr-FR" sz="2000" b="1" u="sng" dirty="0"/>
              <a:t>chauffage </a:t>
            </a:r>
            <a:r>
              <a:rPr lang="fr-BE" altLang="fr-FR" sz="2000" b="1" dirty="0"/>
              <a:t>via une</a:t>
            </a:r>
            <a:r>
              <a:rPr lang="fr-BE" altLang="fr-FR" sz="2400" b="1" dirty="0"/>
              <a:t> </a:t>
            </a:r>
            <a:r>
              <a:rPr lang="fr-BE" altLang="fr-FR" sz="2000" b="1" dirty="0"/>
              <a:t>pompe à chaleur </a:t>
            </a:r>
            <a:br>
              <a:rPr lang="fr-BE" altLang="fr-FR" sz="2000" b="1" dirty="0"/>
            </a:br>
            <a:r>
              <a:rPr lang="fr-BE" altLang="fr-FR" sz="2000" b="1" dirty="0"/>
              <a:t>sur sonde géothermique en hiver </a:t>
            </a:r>
            <a:r>
              <a:rPr lang="fr-BE" altLang="fr-FR" sz="1600" b="1" dirty="0"/>
              <a:t>(COP de la pompe à chaleur &gt; 4 !)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000" b="1" dirty="0"/>
              <a:t> et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2000" b="1" u="sng" dirty="0">
                <a:sym typeface="Wingdings" panose="05000000000000000000" pitchFamily="2" charset="2"/>
              </a:rPr>
              <a:t> </a:t>
            </a:r>
            <a:r>
              <a:rPr lang="fr-BE" altLang="fr-FR" sz="2000" b="1" u="sng" dirty="0"/>
              <a:t>climatisation</a:t>
            </a:r>
            <a:r>
              <a:rPr lang="fr-BE" altLang="fr-FR" sz="2000" b="1" dirty="0"/>
              <a:t> via une simple circulation d’eau froide en été !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62638" y="837178"/>
            <a:ext cx="643758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0440" rIns="44436" anchor="ctr">
            <a:spAutoFit/>
          </a:bodyPr>
          <a:lstStyle>
            <a:lvl1pPr marL="179388" indent="-1793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/>
              <a:t>… l'eau sort de la sonde géothermique autour des 10°C 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17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762638" y="5124450"/>
            <a:ext cx="63150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/>
              <a:t>Remarque : le terme « géothermique » est un peu abusif … la chaleur du sol à cette profondeur résulte surtout de la présence d’une nappe phréatique… !</a:t>
            </a:r>
          </a:p>
        </p:txBody>
      </p:sp>
    </p:spTree>
    <p:extLst>
      <p:ext uri="{BB962C8B-B14F-4D97-AF65-F5344CB8AC3E}">
        <p14:creationId xmlns:p14="http://schemas.microsoft.com/office/powerpoint/2010/main" val="2875103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7" descr="Géotherm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1" y="1928814"/>
            <a:ext cx="3446463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Rectangle 5"/>
          <p:cNvSpPr>
            <a:spLocks noChangeArrowheads="1"/>
          </p:cNvSpPr>
          <p:nvPr/>
        </p:nvSpPr>
        <p:spPr bwMode="auto">
          <a:xfrm>
            <a:off x="5819413" y="5249884"/>
            <a:ext cx="4892290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0440" rIns="44436" anchor="ctr">
            <a:spAutoFit/>
          </a:bodyPr>
          <a:lstStyle>
            <a:lvl1pPr marL="179388" indent="-1793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solidFill>
                  <a:schemeClr val="accent1">
                    <a:lumMod val="50000"/>
                  </a:schemeClr>
                </a:solidFill>
              </a:rPr>
              <a:t>Si des énergies renouvelables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solidFill>
                  <a:schemeClr val="accent1">
                    <a:lumMod val="50000"/>
                  </a:schemeClr>
                </a:solidFill>
              </a:rPr>
              <a:t>produisent l’électricité,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800" b="1" dirty="0">
                <a:solidFill>
                  <a:schemeClr val="accent1">
                    <a:lumMod val="50000"/>
                  </a:schemeClr>
                </a:solidFill>
              </a:rPr>
              <a:t>on se rapproche du Zéro Carbone annuel 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800" b="1" dirty="0"/>
          </a:p>
        </p:txBody>
      </p:sp>
      <p:sp>
        <p:nvSpPr>
          <p:cNvPr id="57348" name="Text Box 6"/>
          <p:cNvSpPr txBox="1">
            <a:spLocks noChangeArrowheads="1"/>
          </p:cNvSpPr>
          <p:nvPr/>
        </p:nvSpPr>
        <p:spPr bwMode="auto">
          <a:xfrm>
            <a:off x="669753" y="214208"/>
            <a:ext cx="108699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fr-BE" altLang="fr-FR" sz="2400" b="1" dirty="0">
                <a:solidFill>
                  <a:srgbClr val="0070C0"/>
                </a:solidFill>
              </a:rPr>
              <a:t>Solution 5 : la pompe à chaleur alimentée par l’éolien et le solaire</a:t>
            </a:r>
          </a:p>
        </p:txBody>
      </p:sp>
      <p:pic>
        <p:nvPicPr>
          <p:cNvPr id="5" name="Picture 2" descr="fonctionnement panneau solaire photovoltaique polycristalli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6009" y="992308"/>
            <a:ext cx="1808951" cy="1150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eur droit avec flèche 2"/>
          <p:cNvCxnSpPr/>
          <p:nvPr/>
        </p:nvCxnSpPr>
        <p:spPr>
          <a:xfrm>
            <a:off x="4911634" y="2222205"/>
            <a:ext cx="461555" cy="431390"/>
          </a:xfrm>
          <a:prstGeom prst="straightConnector1">
            <a:avLst/>
          </a:prstGeom>
          <a:ln w="508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18</a:t>
            </a:fld>
            <a:endParaRPr lang="fr-BE"/>
          </a:p>
        </p:txBody>
      </p:sp>
      <p:pic>
        <p:nvPicPr>
          <p:cNvPr id="16388" name="Picture 4" descr="Le saviez-vous ? La hauteur apparente d'une éolienne - WattEl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929" y="1457354"/>
            <a:ext cx="1080316" cy="144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Connecteur droit avec flèche 10"/>
          <p:cNvCxnSpPr/>
          <p:nvPr/>
        </p:nvCxnSpPr>
        <p:spPr>
          <a:xfrm>
            <a:off x="3220870" y="2420983"/>
            <a:ext cx="2073941" cy="348343"/>
          </a:xfrm>
          <a:prstGeom prst="straightConnector1">
            <a:avLst/>
          </a:prstGeom>
          <a:ln w="508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4" descr="illu17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50420" y="3521965"/>
            <a:ext cx="1652239" cy="199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 descr="illu17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50420" y="3521965"/>
            <a:ext cx="691751" cy="28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10133163" y="3479290"/>
            <a:ext cx="862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/>
              <a:t>Yess</a:t>
            </a:r>
            <a:r>
              <a:rPr lang="fr-BE" dirty="0"/>
              <a:t>… !</a:t>
            </a:r>
          </a:p>
        </p:txBody>
      </p:sp>
    </p:spTree>
    <p:extLst>
      <p:ext uri="{BB962C8B-B14F-4D97-AF65-F5344CB8AC3E}">
        <p14:creationId xmlns:p14="http://schemas.microsoft.com/office/powerpoint/2010/main" val="344310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19</a:t>
            </a:fld>
            <a:endParaRPr lang="fr-BE"/>
          </a:p>
        </p:txBody>
      </p:sp>
      <p:pic>
        <p:nvPicPr>
          <p:cNvPr id="15362" name="Picture 2" descr="Eolien offshore : l’Ecosse attribue près de 25 GW de proj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80" y="1962559"/>
            <a:ext cx="5472193" cy="3089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2000" y="657910"/>
            <a:ext cx="68928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b="1" dirty="0">
                <a:solidFill>
                  <a:srgbClr val="0070C0"/>
                </a:solidFill>
                <a:latin typeface="arial" panose="020B0604020202020204" pitchFamily="34" charset="0"/>
              </a:rPr>
              <a:t>L’éolien offshore est en pleine expansion !</a:t>
            </a:r>
          </a:p>
          <a:p>
            <a:endParaRPr lang="fr-BE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r-BE" dirty="0">
                <a:solidFill>
                  <a:srgbClr val="000000"/>
                </a:solidFill>
                <a:latin typeface="arial" panose="020B0604020202020204" pitchFamily="34" charset="0"/>
              </a:rPr>
              <a:t>Exemple  : </a:t>
            </a:r>
            <a:r>
              <a:rPr lang="fr-BE" b="1" dirty="0">
                <a:solidFill>
                  <a:srgbClr val="000000"/>
                </a:solidFill>
                <a:latin typeface="arial" panose="020B0604020202020204" pitchFamily="34" charset="0"/>
              </a:rPr>
              <a:t>l’Ecosse </a:t>
            </a:r>
            <a:r>
              <a:rPr lang="fr-BE" dirty="0">
                <a:solidFill>
                  <a:srgbClr val="000000"/>
                </a:solidFill>
                <a:latin typeface="arial" panose="020B0604020202020204" pitchFamily="34" charset="0"/>
              </a:rPr>
              <a:t>attribue près de 25 GW de projets qui seront opérationnels en 2030…</a:t>
            </a:r>
            <a:endParaRPr lang="fr-BE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53989" y="5156020"/>
            <a:ext cx="71807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BE" b="1" dirty="0">
                <a:solidFill>
                  <a:srgbClr val="333333"/>
                </a:solidFill>
                <a:latin typeface="proxima-nova"/>
              </a:rPr>
              <a:t>Belgique </a:t>
            </a:r>
            <a:r>
              <a:rPr lang="fr-BE" dirty="0">
                <a:solidFill>
                  <a:srgbClr val="333333"/>
                </a:solidFill>
                <a:latin typeface="proxima-nova"/>
              </a:rPr>
              <a:t>: les parcs éoliens offshore représentent actuellement une capacité installée de 2,3 GW en mer du Nord belge. D'ici 2030, la capacité de production éolienne offshore poursuivra son développement pour atteindre 6 à 8 GW !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3065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42715" y="1138101"/>
            <a:ext cx="6482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000" b="1" dirty="0">
                <a:solidFill>
                  <a:schemeClr val="accent1">
                    <a:lumMod val="75000"/>
                  </a:schemeClr>
                </a:solidFill>
              </a:rPr>
              <a:t>Première partie :</a:t>
            </a:r>
          </a:p>
          <a:p>
            <a:endParaRPr lang="fr-BE" sz="4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BE" sz="4000" b="1" dirty="0">
                <a:solidFill>
                  <a:schemeClr val="accent1">
                    <a:lumMod val="75000"/>
                  </a:schemeClr>
                </a:solidFill>
              </a:rPr>
              <a:t>Quelle énergie pour le futur ?</a:t>
            </a:r>
          </a:p>
          <a:p>
            <a:r>
              <a:rPr lang="fr-BE" sz="4000" dirty="0"/>
              <a:t> </a:t>
            </a:r>
          </a:p>
          <a:p>
            <a:endParaRPr lang="fr-BE" dirty="0"/>
          </a:p>
        </p:txBody>
      </p:sp>
      <p:pic>
        <p:nvPicPr>
          <p:cNvPr id="3" name="Picture 4" descr="illu17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876076" y="3257006"/>
            <a:ext cx="2715033" cy="327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illu17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876076" y="3257006"/>
            <a:ext cx="864460" cy="661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illu17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222377" y="3248296"/>
            <a:ext cx="827314" cy="33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illu17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0326"/>
          <a:stretch/>
        </p:blipFill>
        <p:spPr bwMode="auto">
          <a:xfrm>
            <a:off x="8876077" y="3061548"/>
            <a:ext cx="3011124" cy="19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br>
              <a:rPr lang="fr-BE" dirty="0"/>
            </a:br>
            <a:br>
              <a:rPr lang="fr-BE" dirty="0"/>
            </a:br>
            <a:endParaRPr lang="fr-BE" dirty="0"/>
          </a:p>
          <a:p>
            <a:br>
              <a:rPr lang="fr-BE" dirty="0"/>
            </a:b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85498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Montjoie Solaire - Du solaire en Belgique 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432" y="1919671"/>
            <a:ext cx="4486522" cy="263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72310" y="482159"/>
            <a:ext cx="8522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>
                <a:solidFill>
                  <a:srgbClr val="0070C0"/>
                </a:solidFill>
              </a:rPr>
              <a:t>Il reste à synchroniser au mieux l’offre et la demande… !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66800" y="4667250"/>
            <a:ext cx="5117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/>
              <a:t>Puissance faible des apports en hiver…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994579" y="1325485"/>
            <a:ext cx="401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>
                <a:solidFill>
                  <a:srgbClr val="0070C0"/>
                </a:solidFill>
              </a:rPr>
              <a:t>Variation de l’offre solaire sur la journée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994579" y="4667250"/>
            <a:ext cx="4913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/>
              <a:t>Courte durée des apports en hiver…</a:t>
            </a:r>
          </a:p>
        </p:txBody>
      </p:sp>
      <p:pic>
        <p:nvPicPr>
          <p:cNvPr id="8" name="Image 7" descr="C:\Users\claessens\AppData\Local\Microsoft\Windows\INetCache\Content.MSO\CC80AB5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426" y="2307772"/>
            <a:ext cx="3071563" cy="190722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/>
          <p:cNvSpPr txBox="1"/>
          <p:nvPr/>
        </p:nvSpPr>
        <p:spPr>
          <a:xfrm>
            <a:off x="1959832" y="1307177"/>
            <a:ext cx="3747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>
                <a:solidFill>
                  <a:srgbClr val="0070C0"/>
                </a:solidFill>
              </a:rPr>
              <a:t>Variation de l’offre solaire sur l’année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66800" y="5904411"/>
            <a:ext cx="5221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fr-BE" sz="2400" b="1" dirty="0">
                <a:solidFill>
                  <a:srgbClr val="0070C0"/>
                </a:solidFill>
              </a:rPr>
              <a:t>Objectif : réduire, délester, stocker !</a:t>
            </a:r>
          </a:p>
        </p:txBody>
      </p:sp>
    </p:spTree>
    <p:extLst>
      <p:ext uri="{BB962C8B-B14F-4D97-AF65-F5344CB8AC3E}">
        <p14:creationId xmlns:p14="http://schemas.microsoft.com/office/powerpoint/2010/main" val="2350851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21</a:t>
            </a:fld>
            <a:endParaRPr lang="fr-BE"/>
          </a:p>
        </p:txBody>
      </p:sp>
      <p:sp>
        <p:nvSpPr>
          <p:cNvPr id="3" name="Espace réservé du numéro de diapositive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DBF00F-EBBE-45F2-814D-F62CCD196045}" type="slidenum">
              <a:rPr lang="fr-BE" smtClean="0"/>
              <a:pPr/>
              <a:t>21</a:t>
            </a:fld>
            <a:endParaRPr lang="fr-BE"/>
          </a:p>
        </p:txBody>
      </p:sp>
      <p:pic>
        <p:nvPicPr>
          <p:cNvPr id="4" name="Picture 2" descr="Pourcentage du rendement maximal d’un panneau solaire attendu selon l’inclinaison et l’orien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336" y="1654341"/>
            <a:ext cx="6570588" cy="303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48887" y="491067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BE" b="1" dirty="0"/>
              <a:t>Pourcentage du rendement maximal d’un panneau solaire attendu selon l’inclinaison et l’orientation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08259" y="391145"/>
            <a:ext cx="78047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/>
              <a:t>Remarque : lissage possible des apports solaires quotidiens </a:t>
            </a:r>
            <a:br>
              <a:rPr lang="fr-BE" sz="2400" b="1" dirty="0"/>
            </a:br>
            <a:r>
              <a:rPr lang="fr-BE" sz="2400" b="1" dirty="0"/>
              <a:t>                      si capteurs PV sur toitures Est  + Ouest !</a:t>
            </a:r>
          </a:p>
        </p:txBody>
      </p:sp>
      <p:sp>
        <p:nvSpPr>
          <p:cNvPr id="7" name="Rectangle 6"/>
          <p:cNvSpPr/>
          <p:nvPr/>
        </p:nvSpPr>
        <p:spPr>
          <a:xfrm>
            <a:off x="2656114" y="3100251"/>
            <a:ext cx="478972" cy="252549"/>
          </a:xfrm>
          <a:prstGeom prst="rect">
            <a:avLst/>
          </a:prstGeom>
          <a:solidFill>
            <a:schemeClr val="accent1">
              <a:alpha val="1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7583183" y="3100251"/>
            <a:ext cx="561703" cy="252549"/>
          </a:xfrm>
          <a:prstGeom prst="rect">
            <a:avLst/>
          </a:prstGeom>
          <a:solidFill>
            <a:schemeClr val="accent1">
              <a:alpha val="1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8019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22</a:t>
            </a:fld>
            <a:endParaRPr lang="fr-BE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017057"/>
              </p:ext>
            </p:extLst>
          </p:nvPr>
        </p:nvGraphicFramePr>
        <p:xfrm>
          <a:off x="601011" y="941845"/>
          <a:ext cx="5450205" cy="2948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1"/>
          <p:cNvSpPr txBox="1"/>
          <p:nvPr/>
        </p:nvSpPr>
        <p:spPr>
          <a:xfrm>
            <a:off x="904875" y="1328739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2400" b="1" dirty="0">
                <a:solidFill>
                  <a:schemeClr val="accent1">
                    <a:lumMod val="50000"/>
                  </a:schemeClr>
                </a:solidFill>
              </a:rPr>
              <a:t>T° </a:t>
            </a:r>
            <a:r>
              <a:rPr lang="fr-BE" sz="2400" b="1" dirty="0" err="1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fr-BE" sz="11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fr-BE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325074"/>
              </p:ext>
            </p:extLst>
          </p:nvPr>
        </p:nvGraphicFramePr>
        <p:xfrm>
          <a:off x="601011" y="3909060"/>
          <a:ext cx="5450205" cy="2948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Connecteur droit 5"/>
          <p:cNvCxnSpPr/>
          <p:nvPr/>
        </p:nvCxnSpPr>
        <p:spPr>
          <a:xfrm>
            <a:off x="984854" y="5810251"/>
            <a:ext cx="4682521" cy="952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984854" y="5727501"/>
            <a:ext cx="1241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>
                <a:solidFill>
                  <a:srgbClr val="0070C0"/>
                </a:solidFill>
              </a:rPr>
              <a:t>T° </a:t>
            </a:r>
            <a:r>
              <a:rPr lang="fr-BE" sz="2400" b="1" dirty="0" err="1">
                <a:solidFill>
                  <a:srgbClr val="0070C0"/>
                </a:solidFill>
              </a:rPr>
              <a:t>ext</a:t>
            </a:r>
            <a:r>
              <a:rPr lang="fr-BE" sz="2400" b="1" dirty="0">
                <a:solidFill>
                  <a:srgbClr val="0070C0"/>
                </a:solidFill>
              </a:rPr>
              <a:t> 6°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810375" y="1785939"/>
            <a:ext cx="45434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/>
              <a:t>Une école bien isolée ne perd que 1°durant la nuit, 2 à 3 ° durant le WE.</a:t>
            </a:r>
          </a:p>
          <a:p>
            <a:endParaRPr lang="fr-BE" sz="2400" dirty="0"/>
          </a:p>
          <a:p>
            <a:r>
              <a:rPr lang="fr-BE" sz="2400" dirty="0"/>
              <a:t>Elle peut être chauffé en journée, quitte à la surchauffer à 21° en fin d’après-midi de semaine ou le dimanche après-midi !</a:t>
            </a:r>
          </a:p>
          <a:p>
            <a:endParaRPr lang="fr-BE" sz="2400" dirty="0"/>
          </a:p>
        </p:txBody>
      </p:sp>
      <p:sp>
        <p:nvSpPr>
          <p:cNvPr id="11" name="ZoneTexte 1"/>
          <p:cNvSpPr txBox="1"/>
          <p:nvPr/>
        </p:nvSpPr>
        <p:spPr>
          <a:xfrm>
            <a:off x="904875" y="4277679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2400" b="1" dirty="0">
                <a:solidFill>
                  <a:srgbClr val="FF33CC"/>
                </a:solidFill>
              </a:rPr>
              <a:t>T° </a:t>
            </a:r>
            <a:r>
              <a:rPr lang="fr-BE" sz="2400" b="1" dirty="0" err="1">
                <a:solidFill>
                  <a:srgbClr val="FF33CC"/>
                </a:solidFill>
              </a:rPr>
              <a:t>int</a:t>
            </a:r>
            <a:r>
              <a:rPr lang="fr-BE" sz="11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fr-BE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011" y="273011"/>
            <a:ext cx="7891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2800" b="1" dirty="0">
                <a:solidFill>
                  <a:srgbClr val="0070C0"/>
                </a:solidFill>
              </a:rPr>
              <a:t>Le stockage se fera dans les parois de l’école isolée !</a:t>
            </a:r>
          </a:p>
        </p:txBody>
      </p:sp>
    </p:spTree>
    <p:extLst>
      <p:ext uri="{BB962C8B-B14F-4D97-AF65-F5344CB8AC3E}">
        <p14:creationId xmlns:p14="http://schemas.microsoft.com/office/powerpoint/2010/main" val="38436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00165" y="1972813"/>
            <a:ext cx="63021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000" b="1" dirty="0">
                <a:solidFill>
                  <a:srgbClr val="6B7070"/>
                </a:solidFill>
                <a:latin typeface="Ek Mukta"/>
              </a:rPr>
              <a:t>Les compteurs intelligents peuvent mesurer la consommation quart d’heure par quart d’heure et leur appliquer une tarification différente…!</a:t>
            </a:r>
          </a:p>
          <a:p>
            <a:r>
              <a:rPr lang="fr-BE" sz="2000" dirty="0">
                <a:solidFill>
                  <a:srgbClr val="6B7070"/>
                </a:solidFill>
                <a:latin typeface="Ek Mukta"/>
              </a:rPr>
              <a:t>(On pourra exiger le placement d’un compteur intelligent en 2023 chez Ores)</a:t>
            </a:r>
          </a:p>
          <a:p>
            <a:endParaRPr lang="fr-BE" sz="2000" dirty="0">
              <a:solidFill>
                <a:srgbClr val="6B7070"/>
              </a:solidFill>
              <a:latin typeface="Ek Mukta"/>
            </a:endParaRPr>
          </a:p>
          <a:p>
            <a:r>
              <a:rPr lang="fr-BE" sz="2000" b="1" dirty="0">
                <a:solidFill>
                  <a:srgbClr val="6B7070"/>
                </a:solidFill>
                <a:latin typeface="Ek Mukta"/>
              </a:rPr>
              <a:t>Un tarif lié à la présence de soleil aussi </a:t>
            </a:r>
            <a:r>
              <a:rPr lang="fr-BE" sz="2000" b="1" dirty="0">
                <a:solidFill>
                  <a:srgbClr val="6B7070"/>
                </a:solidFill>
                <a:latin typeface="Ek Mukta"/>
                <a:sym typeface="Wingdings" panose="05000000000000000000" pitchFamily="2" charset="2"/>
              </a:rPr>
              <a:t> </a:t>
            </a:r>
            <a:r>
              <a:rPr lang="fr-BE" sz="2000" b="1" dirty="0">
                <a:solidFill>
                  <a:srgbClr val="6B7070"/>
                </a:solidFill>
                <a:latin typeface="Ek Mukta"/>
              </a:rPr>
              <a:t>?</a:t>
            </a:r>
          </a:p>
          <a:p>
            <a:r>
              <a:rPr lang="fr-BE" sz="2000" b="1" dirty="0">
                <a:solidFill>
                  <a:srgbClr val="6B7070"/>
                </a:solidFill>
                <a:latin typeface="Ek Mukta"/>
              </a:rPr>
              <a:t>... À suivre !</a:t>
            </a:r>
            <a:endParaRPr lang="fr-BE" sz="2000" b="1" dirty="0"/>
          </a:p>
        </p:txBody>
      </p:sp>
      <p:pic>
        <p:nvPicPr>
          <p:cNvPr id="13314" name="Picture 2" descr="https://www.livios.be/media/1155305/fr/compteur-intelligent-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4009" y="1852509"/>
            <a:ext cx="4875902" cy="365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44009" y="260053"/>
            <a:ext cx="102106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>
                <a:solidFill>
                  <a:srgbClr val="0070C0"/>
                </a:solidFill>
              </a:rPr>
              <a:t>Les compteurs intelligents arrivent et valoriseront ceux qui utilisent</a:t>
            </a:r>
          </a:p>
          <a:p>
            <a:r>
              <a:rPr lang="fr-BE" sz="2800" b="1" dirty="0">
                <a:solidFill>
                  <a:srgbClr val="0070C0"/>
                </a:solidFill>
              </a:rPr>
              <a:t>l’énergie renouvelable lorsqu’elle est disponible !...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005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s://thumbs.dreamstime.com/z/main-avec-diriger-le-doigt-21059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>
            <a:fillRect/>
          </a:stretch>
        </p:blipFill>
        <p:spPr bwMode="auto">
          <a:xfrm rot="18864707" flipH="1">
            <a:off x="5923757" y="1278732"/>
            <a:ext cx="1046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https://www.bricozone.be/bricopics/4f31ad9990a3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552637" flipV="1">
            <a:off x="3386932" y="2880520"/>
            <a:ext cx="2195513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Connecteur droit 2"/>
          <p:cNvCxnSpPr/>
          <p:nvPr/>
        </p:nvCxnSpPr>
        <p:spPr>
          <a:xfrm flipH="1">
            <a:off x="4186238" y="2132013"/>
            <a:ext cx="1455737" cy="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H="1">
            <a:off x="8626564" y="2581432"/>
            <a:ext cx="18603" cy="3540287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H="1">
            <a:off x="9000567" y="2139765"/>
            <a:ext cx="32864" cy="3616402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Résultat de recherche d'images pour &quot;lampe à incandescence sur socle&quot;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01233" y="5392858"/>
            <a:ext cx="1549400" cy="1198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necteur droit 11"/>
          <p:cNvCxnSpPr/>
          <p:nvPr/>
        </p:nvCxnSpPr>
        <p:spPr>
          <a:xfrm flipH="1" flipV="1">
            <a:off x="9000566" y="5763702"/>
            <a:ext cx="1633939" cy="23953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8610600" y="6114798"/>
            <a:ext cx="1990633" cy="43749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4730654" y="2483597"/>
            <a:ext cx="14287" cy="636588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4186238" y="2125902"/>
            <a:ext cx="0" cy="926861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2228850" y="1504950"/>
            <a:ext cx="134938" cy="1349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cxnSp>
        <p:nvCxnSpPr>
          <p:cNvPr id="20" name="Connecteur droit 19"/>
          <p:cNvCxnSpPr/>
          <p:nvPr/>
        </p:nvCxnSpPr>
        <p:spPr>
          <a:xfrm>
            <a:off x="5672139" y="1951039"/>
            <a:ext cx="763587" cy="314325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5160828" y="4281461"/>
            <a:ext cx="26661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Arial" panose="020B0604020202020204" pitchFamily="34" charset="0"/>
              </a:rPr>
              <a:t>Source : Pile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Arial" panose="020B0604020202020204" pitchFamily="34" charset="0"/>
              </a:rPr>
              <a:t>= réservoir d’électrons</a:t>
            </a: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9626394" y="6480674"/>
            <a:ext cx="2262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Arial" panose="020B0604020202020204" pitchFamily="34" charset="0"/>
              </a:rPr>
              <a:t>Récepteur : Lampe</a:t>
            </a:r>
          </a:p>
        </p:txBody>
      </p:sp>
      <p:sp>
        <p:nvSpPr>
          <p:cNvPr id="29" name="ZoneTexte 28"/>
          <p:cNvSpPr txBox="1">
            <a:spLocks noChangeArrowheads="1"/>
          </p:cNvSpPr>
          <p:nvPr/>
        </p:nvSpPr>
        <p:spPr bwMode="auto">
          <a:xfrm>
            <a:off x="8018225" y="1676401"/>
            <a:ext cx="2030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Arial" panose="020B0604020202020204" pitchFamily="34" charset="0"/>
              </a:rPr>
              <a:t>Fils conducteurs</a:t>
            </a:r>
          </a:p>
        </p:txBody>
      </p:sp>
      <p:sp>
        <p:nvSpPr>
          <p:cNvPr id="30" name="Rectangle 29"/>
          <p:cNvSpPr/>
          <p:nvPr/>
        </p:nvSpPr>
        <p:spPr>
          <a:xfrm rot="1408261">
            <a:off x="5688014" y="2033588"/>
            <a:ext cx="841375" cy="1508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33" name="Rectangle 32"/>
          <p:cNvSpPr/>
          <p:nvPr/>
        </p:nvSpPr>
        <p:spPr>
          <a:xfrm rot="2111310">
            <a:off x="6115050" y="974726"/>
            <a:ext cx="730250" cy="1166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pic>
        <p:nvPicPr>
          <p:cNvPr id="34" name="Picture 2" descr="https://thumbs.dreamstime.com/z/main-avec-diriger-le-doigt-21059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>
            <a:fillRect/>
          </a:stretch>
        </p:blipFill>
        <p:spPr bwMode="auto">
          <a:xfrm rot="18864707" flipH="1">
            <a:off x="5731669" y="1483519"/>
            <a:ext cx="10477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Connecteur droit 30"/>
          <p:cNvCxnSpPr/>
          <p:nvPr/>
        </p:nvCxnSpPr>
        <p:spPr>
          <a:xfrm flipH="1">
            <a:off x="5641975" y="2129055"/>
            <a:ext cx="831850" cy="3175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flipH="1" flipV="1">
            <a:off x="4730655" y="2514307"/>
            <a:ext cx="3914512" cy="40170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>
            <a:spLocks noChangeArrowheads="1"/>
          </p:cNvSpPr>
          <p:nvPr/>
        </p:nvSpPr>
        <p:spPr bwMode="auto">
          <a:xfrm>
            <a:off x="3916364" y="2722564"/>
            <a:ext cx="3635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BE" altLang="fr-FR" sz="2400"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38" name="ZoneTexte 37"/>
          <p:cNvSpPr txBox="1">
            <a:spLocks noChangeArrowheads="1"/>
          </p:cNvSpPr>
          <p:nvPr/>
        </p:nvSpPr>
        <p:spPr bwMode="auto">
          <a:xfrm>
            <a:off x="4646773" y="2670190"/>
            <a:ext cx="2381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BE" altLang="fr-FR" sz="2100" b="1">
                <a:latin typeface="Arial" panose="020B0604020202020204" pitchFamily="34" charset="0"/>
              </a:rPr>
              <a:t>_</a:t>
            </a:r>
          </a:p>
        </p:txBody>
      </p:sp>
      <p:cxnSp>
        <p:nvCxnSpPr>
          <p:cNvPr id="18" name="Connecteur droit 17"/>
          <p:cNvCxnSpPr/>
          <p:nvPr/>
        </p:nvCxnSpPr>
        <p:spPr>
          <a:xfrm flipH="1" flipV="1">
            <a:off x="6435726" y="2139765"/>
            <a:ext cx="2597705" cy="7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e 39"/>
          <p:cNvSpPr/>
          <p:nvPr/>
        </p:nvSpPr>
        <p:spPr>
          <a:xfrm>
            <a:off x="2136775" y="3106739"/>
            <a:ext cx="134938" cy="1349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2" name="Ellipse 41"/>
          <p:cNvSpPr/>
          <p:nvPr/>
        </p:nvSpPr>
        <p:spPr>
          <a:xfrm>
            <a:off x="2347914" y="1611314"/>
            <a:ext cx="134937" cy="1349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3" name="Ellipse 42"/>
          <p:cNvSpPr/>
          <p:nvPr/>
        </p:nvSpPr>
        <p:spPr>
          <a:xfrm>
            <a:off x="2409825" y="3759200"/>
            <a:ext cx="134938" cy="1349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4" name="Ellipse 43"/>
          <p:cNvSpPr/>
          <p:nvPr/>
        </p:nvSpPr>
        <p:spPr>
          <a:xfrm>
            <a:off x="2462214" y="1725614"/>
            <a:ext cx="134937" cy="1349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5" name="Ellipse 44"/>
          <p:cNvSpPr/>
          <p:nvPr/>
        </p:nvSpPr>
        <p:spPr>
          <a:xfrm>
            <a:off x="11447236" y="5565523"/>
            <a:ext cx="490538" cy="644525"/>
          </a:xfrm>
          <a:prstGeom prst="ellipse">
            <a:avLst/>
          </a:prstGeom>
          <a:solidFill>
            <a:schemeClr val="accent4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6" name="Forme libre 45"/>
          <p:cNvSpPr/>
          <p:nvPr/>
        </p:nvSpPr>
        <p:spPr>
          <a:xfrm>
            <a:off x="11658375" y="5660773"/>
            <a:ext cx="155575" cy="454025"/>
          </a:xfrm>
          <a:custGeom>
            <a:avLst/>
            <a:gdLst>
              <a:gd name="connsiteX0" fmla="*/ 14748 w 206477"/>
              <a:gd name="connsiteY0" fmla="*/ 0 h 604684"/>
              <a:gd name="connsiteX1" fmla="*/ 132735 w 206477"/>
              <a:gd name="connsiteY1" fmla="*/ 44245 h 604684"/>
              <a:gd name="connsiteX2" fmla="*/ 147484 w 206477"/>
              <a:gd name="connsiteY2" fmla="*/ 88491 h 604684"/>
              <a:gd name="connsiteX3" fmla="*/ 206477 w 206477"/>
              <a:gd name="connsiteY3" fmla="*/ 176981 h 604684"/>
              <a:gd name="connsiteX4" fmla="*/ 73742 w 206477"/>
              <a:gd name="connsiteY4" fmla="*/ 206478 h 604684"/>
              <a:gd name="connsiteX5" fmla="*/ 29497 w 206477"/>
              <a:gd name="connsiteY5" fmla="*/ 221226 h 604684"/>
              <a:gd name="connsiteX6" fmla="*/ 14748 w 206477"/>
              <a:gd name="connsiteY6" fmla="*/ 265471 h 604684"/>
              <a:gd name="connsiteX7" fmla="*/ 88490 w 206477"/>
              <a:gd name="connsiteY7" fmla="*/ 324465 h 604684"/>
              <a:gd name="connsiteX8" fmla="*/ 176980 w 206477"/>
              <a:gd name="connsiteY8" fmla="*/ 368710 h 604684"/>
              <a:gd name="connsiteX9" fmla="*/ 117987 w 206477"/>
              <a:gd name="connsiteY9" fmla="*/ 427703 h 604684"/>
              <a:gd name="connsiteX10" fmla="*/ 88490 w 206477"/>
              <a:gd name="connsiteY10" fmla="*/ 471949 h 604684"/>
              <a:gd name="connsiteX11" fmla="*/ 0 w 206477"/>
              <a:gd name="connsiteY11" fmla="*/ 501445 h 604684"/>
              <a:gd name="connsiteX12" fmla="*/ 132735 w 206477"/>
              <a:gd name="connsiteY12" fmla="*/ 575187 h 604684"/>
              <a:gd name="connsiteX13" fmla="*/ 176980 w 206477"/>
              <a:gd name="connsiteY13" fmla="*/ 604684 h 60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6477" h="604684">
                <a:moveTo>
                  <a:pt x="14748" y="0"/>
                </a:moveTo>
                <a:cubicBezTo>
                  <a:pt x="54719" y="7995"/>
                  <a:pt x="103802" y="8078"/>
                  <a:pt x="132735" y="44245"/>
                </a:cubicBezTo>
                <a:cubicBezTo>
                  <a:pt x="142447" y="56385"/>
                  <a:pt x="139934" y="74901"/>
                  <a:pt x="147484" y="88491"/>
                </a:cubicBezTo>
                <a:cubicBezTo>
                  <a:pt x="164700" y="119480"/>
                  <a:pt x="206477" y="176981"/>
                  <a:pt x="206477" y="176981"/>
                </a:cubicBezTo>
                <a:cubicBezTo>
                  <a:pt x="155774" y="187121"/>
                  <a:pt x="122353" y="192589"/>
                  <a:pt x="73742" y="206478"/>
                </a:cubicBezTo>
                <a:cubicBezTo>
                  <a:pt x="58794" y="210749"/>
                  <a:pt x="44245" y="216310"/>
                  <a:pt x="29497" y="221226"/>
                </a:cubicBezTo>
                <a:cubicBezTo>
                  <a:pt x="24581" y="235974"/>
                  <a:pt x="12192" y="250136"/>
                  <a:pt x="14748" y="265471"/>
                </a:cubicBezTo>
                <a:cubicBezTo>
                  <a:pt x="23788" y="319714"/>
                  <a:pt x="52934" y="306687"/>
                  <a:pt x="88490" y="324465"/>
                </a:cubicBezTo>
                <a:cubicBezTo>
                  <a:pt x="202842" y="381642"/>
                  <a:pt x="65776" y="331643"/>
                  <a:pt x="176980" y="368710"/>
                </a:cubicBezTo>
                <a:cubicBezTo>
                  <a:pt x="144802" y="465245"/>
                  <a:pt x="189494" y="370497"/>
                  <a:pt x="117987" y="427703"/>
                </a:cubicBezTo>
                <a:cubicBezTo>
                  <a:pt x="104146" y="438776"/>
                  <a:pt x="103521" y="462554"/>
                  <a:pt x="88490" y="471949"/>
                </a:cubicBezTo>
                <a:cubicBezTo>
                  <a:pt x="62124" y="488428"/>
                  <a:pt x="0" y="501445"/>
                  <a:pt x="0" y="501445"/>
                </a:cubicBezTo>
                <a:cubicBezTo>
                  <a:pt x="77876" y="527405"/>
                  <a:pt x="31311" y="507571"/>
                  <a:pt x="132735" y="575187"/>
                </a:cubicBezTo>
                <a:lnTo>
                  <a:pt x="176980" y="604684"/>
                </a:lnTo>
              </a:path>
            </a:pathLst>
          </a:custGeom>
          <a:noFill/>
          <a:ln w="539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7" name="Ellipse 46"/>
          <p:cNvSpPr/>
          <p:nvPr/>
        </p:nvSpPr>
        <p:spPr>
          <a:xfrm>
            <a:off x="2403475" y="2317750"/>
            <a:ext cx="134938" cy="1349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8" name="Ellipse 47"/>
          <p:cNvSpPr/>
          <p:nvPr/>
        </p:nvSpPr>
        <p:spPr>
          <a:xfrm>
            <a:off x="2297114" y="1776414"/>
            <a:ext cx="134937" cy="1349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9" name="Ellipse 48"/>
          <p:cNvSpPr/>
          <p:nvPr/>
        </p:nvSpPr>
        <p:spPr>
          <a:xfrm>
            <a:off x="2024064" y="3478214"/>
            <a:ext cx="136525" cy="1349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50" name="Rectangle 49"/>
          <p:cNvSpPr/>
          <p:nvPr/>
        </p:nvSpPr>
        <p:spPr>
          <a:xfrm>
            <a:off x="1708151" y="1147764"/>
            <a:ext cx="1928813" cy="35131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51" name="ZoneTexte 50"/>
          <p:cNvSpPr txBox="1"/>
          <p:nvPr/>
        </p:nvSpPr>
        <p:spPr>
          <a:xfrm>
            <a:off x="792982" y="5188012"/>
            <a:ext cx="584294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BE" sz="2000" b="1" dirty="0"/>
              <a:t>Si le courant électrique trouve un chemin </a:t>
            </a:r>
          </a:p>
          <a:p>
            <a:pPr>
              <a:defRPr/>
            </a:pPr>
            <a:r>
              <a:rPr lang="fr-BE" sz="2000" b="1" dirty="0"/>
              <a:t>pour aller du  </a:t>
            </a:r>
            <a:r>
              <a:rPr lang="fr-BE" sz="2800" b="1" dirty="0"/>
              <a:t>+</a:t>
            </a:r>
            <a:r>
              <a:rPr lang="fr-BE" sz="2000" b="1" dirty="0"/>
              <a:t>  vers le </a:t>
            </a:r>
            <a:r>
              <a:rPr lang="fr-BE" sz="1600" b="1" dirty="0"/>
              <a:t> </a:t>
            </a:r>
            <a:r>
              <a:rPr lang="fr-BE" sz="2800" b="1" dirty="0"/>
              <a:t>– </a:t>
            </a:r>
            <a:r>
              <a:rPr lang="fr-BE" sz="2000" b="1" dirty="0"/>
              <a:t>,</a:t>
            </a:r>
          </a:p>
          <a:p>
            <a:pPr>
              <a:defRPr/>
            </a:pPr>
            <a:endParaRPr lang="fr-BE" sz="1000" b="1" dirty="0"/>
          </a:p>
          <a:p>
            <a:pPr>
              <a:defRPr/>
            </a:pPr>
            <a:r>
              <a:rPr lang="fr-BE" sz="2000" b="1" dirty="0">
                <a:sym typeface="Wingdings" panose="05000000000000000000" pitchFamily="2" charset="2"/>
              </a:rPr>
              <a:t> c</a:t>
            </a:r>
            <a:r>
              <a:rPr lang="fr-BE" sz="2000" b="1" dirty="0"/>
              <a:t>’est un </a:t>
            </a:r>
            <a:r>
              <a:rPr lang="fr-BE" sz="3200" b="1" dirty="0">
                <a:solidFill>
                  <a:schemeClr val="accent1">
                    <a:lumMod val="75000"/>
                  </a:schemeClr>
                </a:solidFill>
              </a:rPr>
              <a:t>circuit électrique </a:t>
            </a:r>
            <a:r>
              <a:rPr lang="fr-BE" sz="2000" b="1" dirty="0"/>
              <a:t>!</a:t>
            </a:r>
          </a:p>
        </p:txBody>
      </p:sp>
      <p:sp>
        <p:nvSpPr>
          <p:cNvPr id="14372" name="ZoneTexte 52"/>
          <p:cNvSpPr txBox="1">
            <a:spLocks noChangeArrowheads="1"/>
          </p:cNvSpPr>
          <p:nvPr/>
        </p:nvSpPr>
        <p:spPr bwMode="auto">
          <a:xfrm>
            <a:off x="1658938" y="1363663"/>
            <a:ext cx="2159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BE" altLang="fr-FR" sz="60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45328" y="484554"/>
            <a:ext cx="3187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BE" sz="2400" b="1" cap="all" dirty="0">
                <a:solidFill>
                  <a:srgbClr val="0070C0"/>
                </a:solidFill>
              </a:rPr>
              <a:t>Circuit Electrique</a:t>
            </a:r>
            <a:r>
              <a:rPr lang="fr-BE" sz="1050" b="1" cap="all" dirty="0">
                <a:solidFill>
                  <a:srgbClr val="0070C0"/>
                </a:solidFill>
              </a:rPr>
              <a:t>   </a:t>
            </a:r>
            <a:r>
              <a:rPr lang="fr-BE" sz="2800" b="1" cap="all" dirty="0">
                <a:solidFill>
                  <a:srgbClr val="0070C0"/>
                </a:solidFill>
              </a:rPr>
              <a:t>?</a:t>
            </a:r>
            <a:endParaRPr lang="fr-BE" sz="4400" b="1" dirty="0">
              <a:solidFill>
                <a:srgbClr val="0070C0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3</a:t>
            </a:fld>
            <a:endParaRPr lang="fr-BE"/>
          </a:p>
        </p:txBody>
      </p:sp>
      <p:sp>
        <p:nvSpPr>
          <p:cNvPr id="41" name="Ellipse 40"/>
          <p:cNvSpPr/>
          <p:nvPr/>
        </p:nvSpPr>
        <p:spPr>
          <a:xfrm>
            <a:off x="4118769" y="2962956"/>
            <a:ext cx="134938" cy="1349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9200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animMotion origin="layout" path="M 5E-6 1.11111E-6 L 0.06511 0.00023 " pathEditMode="relative" rAng="0" ptsTypes="AA">
                                      <p:cBhvr>
                                        <p:cTn id="50" dur="75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5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0" nodeType="withEffect">
                                  <p:stCondLst>
                                    <p:cond delay="15250"/>
                                  </p:stCondLst>
                                  <p:childTnLst>
                                    <p:animMotion origin="layout" path="M 0.56171 0.62061 L 0.68073 0.61737 " pathEditMode="relative" rAng="0" ptsTypes="AA">
                                      <p:cBhvr>
                                        <p:cTn id="56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1" y="-1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15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15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33333E-6 L 6.25E-7 0.00023 C -0.00026 -0.01736 -0.00039 -0.03496 -0.00078 -0.05255 C -0.00117 -0.06713 -0.00143 -0.06598 -0.00234 -0.07801 C -0.0026 -0.08218 -0.00287 -0.08611 -0.003 -0.09028 C -0.00287 -0.09422 -0.003 -0.09838 -0.00234 -0.10232 C -0.00195 -0.10417 -0.00065 -0.10486 6.25E-7 -0.10625 C 0.00039 -0.10764 0.00052 -0.10903 0.00078 -0.11042 C 0.00104 -0.1132 0.00013 -0.1169 0.00143 -0.11852 C 0.00365 -0.12084 0.00651 -0.11922 0.00911 -0.11991 C 0.01146 -0.12037 0.01367 -0.12084 0.01588 -0.12246 C 0.01693 -0.12338 0.01784 -0.12477 0.01888 -0.12523 C 0.02083 -0.12616 0.02292 -0.12616 0.025 -0.12662 C 0.03034 -0.12616 0.03555 -0.12616 0.04088 -0.12523 C 0.04297 -0.12477 0.04492 -0.12361 0.047 -0.12246 C 0.04766 -0.12199 0.04844 -0.1213 0.04922 -0.12107 C 0.06237 -0.12037 0.07552 -0.12037 0.08867 -0.11991 C 0.08958 -0.11945 0.09062 -0.11852 0.09167 -0.11852 C 0.09297 -0.11852 0.09414 -0.11945 0.09544 -0.11991 C 0.09687 -0.12037 0.09844 -0.12061 0.1 -0.12107 C 0.10104 -0.12153 0.10195 -0.12246 0.10299 -0.12246 C 0.11484 -0.12338 0.12669 -0.12338 0.13867 -0.12385 C 0.14674 -0.12338 0.15482 -0.12338 0.16289 -0.12246 C 0.16367 -0.12246 0.16432 -0.12107 0.1651 -0.12107 C 0.17122 -0.12107 0.17721 -0.12199 0.18333 -0.12246 C 0.19466 -0.125 0.19674 -0.12616 0.21289 -0.12246 C 0.21367 -0.12223 0.21302 -0.11945 0.21367 -0.11852 C 0.21445 -0.11713 0.21562 -0.11644 0.21667 -0.11574 C 0.21914 -0.11412 0.22357 -0.11366 0.22578 -0.1132 C 0.22695 -0.1125 0.23164 -0.11042 0.23255 -0.11042 C 0.23763 -0.11042 0.24271 -0.11135 0.24766 -0.11181 L 0.25456 -0.1132 C 0.25846 -0.11389 0.26055 -0.11459 0.26432 -0.11574 C 0.26836 -0.11528 0.2724 -0.11505 0.27643 -0.11436 C 0.27773 -0.11412 0.27904 -0.11389 0.28034 -0.1132 C 0.28112 -0.1125 0.28177 -0.11111 0.28255 -0.11042 C 0.2832 -0.10973 0.28411 -0.10949 0.28477 -0.10903 C 0.29167 -0.10949 0.29857 -0.1088 0.30534 -0.11042 C 0.30612 -0.11065 0.30599 -0.11343 0.30677 -0.11436 C 0.30768 -0.11551 0.30885 -0.11528 0.30977 -0.11574 C 0.31771 -0.12523 0.31016 -0.11713 0.33177 -0.11991 C 0.33255 -0.11991 0.33333 -0.12061 0.33411 -0.12107 C 0.3349 -0.12199 0.33542 -0.12385 0.33633 -0.12385 C 0.34896 -0.12523 0.36159 -0.12477 0.37422 -0.12523 C 0.37526 -0.12593 0.37852 -0.12778 0.37956 -0.12778 C 0.38203 -0.12778 0.3845 -0.12709 0.38711 -0.12662 C 0.39062 -0.11736 0.38958 -0.12153 0.39088 -0.11436 C 0.39206 -0.08426 0.39036 -0.10371 0.39245 -0.09144 C 0.39271 -0.08982 0.39284 -0.08797 0.3931 -0.08611 C 0.39362 -0.08334 0.39466 -0.07801 0.39466 -0.07778 C 0.39492 -0.07547 0.39518 -0.07269 0.39544 -0.06991 C 0.39557 -0.06806 0.39596 -0.06644 0.39622 -0.06459 C 0.39648 -0.06227 0.39674 -0.06019 0.397 -0.05787 C 0.39713 -0.04028 0.397 -0.02292 0.39766 -0.00533 C 0.39779 -0.00255 0.3987 3.33333E-6 0.39922 0.00277 C 0.40104 0.0125 0.39883 0.00023 0.40078 0.01227 C 0.40091 0.01342 0.40117 0.01481 0.40143 0.0162 C 0.40117 0.02152 0.40104 0.02708 0.40078 0.0324 C 0.40052 0.03472 0.4 0.0368 0.4 0.03912 C 0.39935 0.05787 0.39922 0.07685 0.39844 0.0956 C 0.39844 0.09699 0.39805 0.09838 0.39766 0.09977 C 0.39727 0.10115 0.39674 0.10231 0.39622 0.1037 C 0.39596 0.10648 0.3957 0.10902 0.39544 0.1118 C 0.39518 0.11412 0.39466 0.1162 0.39466 0.11852 C 0.39466 0.13078 0.39518 0.14282 0.39544 0.15486 C 0.39609 0.17963 0.39518 0.17152 0.397 0.18449 C 0.39622 0.19166 0.39557 0.19884 0.39466 0.20602 C 0.39453 0.2074 0.39388 0.20879 0.39388 0.21018 C 0.39388 0.24606 0.39427 0.28194 0.39466 0.31782 C 0.39479 0.32986 0.39518 0.33148 0.39622 0.34074 C 0.39674 0.38703 0.3862 0.39606 0.39922 0.40277 C 0.40026 0.40324 0.40117 0.4037 0.40221 0.40416 C 0.40378 0.40463 0.40521 0.40486 0.40677 0.40532 C 0.40755 0.40625 0.4082 0.4081 0.40911 0.4081 C 0.41771 0.40902 0.4168 0.40926 0.42122 0.40416 C 0.43099 0.40463 0.44088 0.40463 0.45078 0.40532 C 0.45156 0.40555 0.45221 0.40648 0.45299 0.40671 C 0.4543 0.4074 0.45547 0.40787 0.45677 0.4081 C 0.46055 0.40879 0.46432 0.40902 0.4681 0.40949 C 0.47956 0.41458 0.46836 0.40995 0.49622 0.41227 C 0.50091 0.4125 0.50729 0.41389 0.51211 0.41481 C 0.51758 0.41736 0.51302 0.41597 0.52044 0.41481 C 0.52474 0.41412 0.52904 0.41412 0.53333 0.41342 C 0.53646 0.41319 0.53984 0.4125 0.5431 0.41227 C 0.55091 0.40949 0.54375 0.41227 0.54922 0.40949 C 0.55026 0.40902 0.5513 0.40856 0.55221 0.4081 C 0.55378 0.4074 0.55677 0.40532 0.55677 0.40555 C 0.56068 0.40764 0.55924 0.40717 0.5651 0.4081 C 0.56849 0.40879 0.57213 0.40902 0.57578 0.40949 L 0.58477 0.41088 C 0.59518 0.41041 0.6056 0.41064 0.61588 0.40949 C 0.61745 0.40926 0.61888 0.40764 0.62044 0.40671 C 0.62122 0.40625 0.622 0.40625 0.62266 0.40532 L 0.625 0.40277 C 0.62643 0.40324 0.62786 0.40277 0.62956 0.40416 C 0.63021 0.40486 0.63034 0.40671 0.63034 0.4081 C 0.63034 0.41134 0.62969 0.41435 0.62956 0.41759 C 0.62917 0.42338 0.62917 0.42916 0.62878 0.43495 C 0.62865 0.43657 0.62786 0.43773 0.62786 0.43912 C 0.6276 0.44166 0.62747 0.44444 0.62721 0.44722 C 0.62669 0.45648 0.62643 0.46597 0.62578 0.47546 C 0.62539 0.47731 0.62435 0.4824 0.62344 0.48356 C 0.62213 0.48495 0.61888 0.48634 0.61888 0.48657 C 0.61745 0.48588 0.61588 0.48541 0.61432 0.48495 C 0.61055 0.48356 0.61302 0.4831 0.60911 0.48217 C 0.60625 0.48148 0.60352 0.48125 0.60065 0.48078 C 0.5957 0.48125 0.59062 0.48102 0.58555 0.48217 C 0.5845 0.4824 0.58372 0.48495 0.58255 0.48495 L 0.53932 0.48356 C 0.53112 0.4787 0.54232 0.48495 0.52044 0.48078 C 0.51862 0.48055 0.51693 0.47893 0.5151 0.47824 C 0.51393 0.47754 0.51263 0.47731 0.51133 0.47685 C 0.51029 0.47639 0.50937 0.47546 0.50833 0.47546 C 0.50078 0.47477 0.4931 0.47453 0.48555 0.47407 C 0.48333 0.47453 0.48099 0.47477 0.47878 0.47546 C 0.47747 0.47569 0.4763 0.47662 0.475 0.47685 C 0.46992 0.47754 0.46484 0.47777 0.45977 0.47824 C 0.44075 0.48657 0.45625 0.48032 0.40677 0.47824 C 0.40195 0.47801 0.39713 0.47731 0.39245 0.47685 C 0.3901 0.47569 0.3888 0.47592 0.38711 0.47268 C 0.3862 0.47106 0.38581 0.46875 0.38477 0.46736 C 0.38424 0.46643 0.38333 0.4662 0.38255 0.46597 C 0.3793 0.46527 0.37604 0.46504 0.37266 0.46458 C 0.3724 0.45972 0.372 0.45231 0.37122 0.44722 C 0.3707 0.44444 0.36966 0.43912 0.36966 0.43935 C 0.3694 0.4324 0.36914 0.42569 0.36888 0.41898 C 0.36875 0.41389 0.3681 0.40902 0.3681 0.40416 C 0.3681 0.39282 0.36862 0.38171 0.36888 0.37037 C 0.36914 0.36412 0.36914 0.35787 0.36966 0.35162 C 0.36992 0.34884 0.37122 0.34352 0.37122 0.34375 C 0.37096 0.33588 0.37083 0.32824 0.37044 0.3206 C 0.37031 0.31875 0.36979 0.31713 0.36966 0.31527 C 0.3681 0.27754 0.37096 0.29352 0.3681 0.27893 C 0.36784 0.26435 0.36784 0.25 0.36745 0.23564 C 0.36732 0.23171 0.36667 0.22777 0.36667 0.22361 C 0.36667 0.18588 0.3651 0.1956 0.3681 0.17916 C 0.36784 0.17592 0.36771 0.17291 0.36745 0.16967 C 0.36719 0.16828 0.36667 0.16713 0.36667 0.16574 C 0.36667 0.16018 0.36693 0.15486 0.36745 0.14953 C 0.36771 0.14676 0.36849 0.14421 0.36888 0.14143 C 0.37122 0.12453 0.36823 0.1456 0.37044 0.13194 C 0.3707 0.13032 0.37096 0.12847 0.37122 0.12662 C 0.36758 0.10092 0.37005 0.12222 0.36888 0.07152 C 0.36875 0.06458 0.36836 0.05787 0.3681 0.05115 C 0.36849 0.04097 0.36875 0.03055 0.36966 0.02014 C 0.36979 0.01852 0.37018 0.01666 0.37044 0.01481 C 0.3707 0.0118 0.37083 0.00856 0.37122 0.00532 C 0.37148 0.00277 0.37266 -0.00255 0.37266 -0.00232 C 0.3724 -0.01019 0.37253 -0.01806 0.372 -0.02547 C 0.37174 -0.02709 0.37057 -0.02801 0.37044 -0.02963 C 0.36979 -0.04167 0.36992 -0.05394 0.36966 -0.06598 C 0.36641 -0.06551 0.36315 -0.06459 0.35977 -0.06459 C 0.35508 -0.06459 0.35026 -0.06621 0.34544 -0.06598 C 0.34349 -0.06574 0.33945 -0.0632 0.33711 -0.06181 C 0.32031 -0.06366 0.31588 -0.06644 0.30299 -0.0632 C 0.30195 -0.06297 0.30104 -0.06227 0.3 -0.06181 C 0.29284 -0.06227 0.28581 -0.0625 0.27878 -0.0632 C 0.27773 -0.06343 0.27682 -0.06459 0.27578 -0.06459 C 0.26836 -0.06528 0.26107 -0.06551 0.25378 -0.06598 C 0.24648 -0.07014 0.25716 -0.06436 0.23867 -0.06875 C 0.23698 -0.06898 0.23411 -0.0713 0.23411 -0.07107 C 0.23307 -0.07037 0.23203 -0.06968 0.23099 -0.06875 C 0.22773 -0.06551 0.22734 -0.06436 0.22422 -0.06181 C 0.22344 -0.06135 0.22266 -0.06111 0.222 -0.06065 L 0.17721 -0.0632 C 0.17565 -0.06343 0.17422 -0.06505 0.17266 -0.06598 C 0.17174 -0.06644 0.1707 -0.06713 0.16966 -0.06736 C 0.16562 -0.06806 0.16159 -0.06829 0.15755 -0.06875 C 0.15508 -0.06713 0.15417 -0.06667 0.15143 -0.06459 C 0.15039 -0.06389 0.14948 -0.06273 0.14844 -0.06181 L 0.09388 -0.06459 C 0.09232 -0.06482 0.09088 -0.06667 0.08932 -0.06736 L 0.08633 -0.06875 C 0.072 -0.0588 0.07734 -0.06204 0.07044 -0.05787 C 0.06641 -0.05834 0.06237 -0.05857 0.05833 -0.05926 C 0.0569 -0.05949 0.05443 -0.06111 0.05299 -0.06181 C 0.05117 -0.03982 0.05273 -0.06135 0.05143 -0.01875 C 0.04974 0.03912 0.05 0.00463 0.05 0.04189 L 0.05 0.04213 " pathEditMode="relative" rAng="0" ptsTypes="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6" dur="9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67" y="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1" grpId="0"/>
      <p:bldP spid="24" grpId="0"/>
      <p:bldP spid="29" grpId="0"/>
      <p:bldP spid="30" grpId="0" animBg="1"/>
      <p:bldP spid="33" grpId="0" animBg="1"/>
      <p:bldP spid="37" grpId="0"/>
      <p:bldP spid="38" grpId="0"/>
      <p:bldP spid="44" grpId="0" animBg="1"/>
      <p:bldP spid="45" grpId="0" animBg="1"/>
      <p:bldP spid="51" grpId="0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associé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8725" y="857250"/>
            <a:ext cx="4745038" cy="567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Résultat de recherche d'images pour &quot;disjoncteur&quot;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979916">
            <a:off x="6978650" y="3008313"/>
            <a:ext cx="1335088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Résultat de recherche d'images pour &quot;lampe à incandescence sur socle&quot;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07438" y="4552950"/>
            <a:ext cx="1606550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/>
          <p:cNvCxnSpPr/>
          <p:nvPr/>
        </p:nvCxnSpPr>
        <p:spPr>
          <a:xfrm flipH="1">
            <a:off x="7480301" y="3825875"/>
            <a:ext cx="4763" cy="145415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7464425" y="5273675"/>
            <a:ext cx="1270000" cy="1270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7646989" y="4930775"/>
            <a:ext cx="1082675" cy="12700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7646988" y="3835401"/>
            <a:ext cx="17462" cy="1101725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orme libre 27"/>
          <p:cNvSpPr/>
          <p:nvPr/>
        </p:nvSpPr>
        <p:spPr>
          <a:xfrm>
            <a:off x="9832976" y="4919663"/>
            <a:ext cx="74613" cy="354012"/>
          </a:xfrm>
          <a:custGeom>
            <a:avLst/>
            <a:gdLst>
              <a:gd name="connsiteX0" fmla="*/ 14748 w 206477"/>
              <a:gd name="connsiteY0" fmla="*/ 0 h 604684"/>
              <a:gd name="connsiteX1" fmla="*/ 132735 w 206477"/>
              <a:gd name="connsiteY1" fmla="*/ 44245 h 604684"/>
              <a:gd name="connsiteX2" fmla="*/ 147484 w 206477"/>
              <a:gd name="connsiteY2" fmla="*/ 88491 h 604684"/>
              <a:gd name="connsiteX3" fmla="*/ 206477 w 206477"/>
              <a:gd name="connsiteY3" fmla="*/ 176981 h 604684"/>
              <a:gd name="connsiteX4" fmla="*/ 73742 w 206477"/>
              <a:gd name="connsiteY4" fmla="*/ 206478 h 604684"/>
              <a:gd name="connsiteX5" fmla="*/ 29497 w 206477"/>
              <a:gd name="connsiteY5" fmla="*/ 221226 h 604684"/>
              <a:gd name="connsiteX6" fmla="*/ 14748 w 206477"/>
              <a:gd name="connsiteY6" fmla="*/ 265471 h 604684"/>
              <a:gd name="connsiteX7" fmla="*/ 88490 w 206477"/>
              <a:gd name="connsiteY7" fmla="*/ 324465 h 604684"/>
              <a:gd name="connsiteX8" fmla="*/ 176980 w 206477"/>
              <a:gd name="connsiteY8" fmla="*/ 368710 h 604684"/>
              <a:gd name="connsiteX9" fmla="*/ 117987 w 206477"/>
              <a:gd name="connsiteY9" fmla="*/ 427703 h 604684"/>
              <a:gd name="connsiteX10" fmla="*/ 88490 w 206477"/>
              <a:gd name="connsiteY10" fmla="*/ 471949 h 604684"/>
              <a:gd name="connsiteX11" fmla="*/ 0 w 206477"/>
              <a:gd name="connsiteY11" fmla="*/ 501445 h 604684"/>
              <a:gd name="connsiteX12" fmla="*/ 132735 w 206477"/>
              <a:gd name="connsiteY12" fmla="*/ 575187 h 604684"/>
              <a:gd name="connsiteX13" fmla="*/ 176980 w 206477"/>
              <a:gd name="connsiteY13" fmla="*/ 604684 h 60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6477" h="604684">
                <a:moveTo>
                  <a:pt x="14748" y="0"/>
                </a:moveTo>
                <a:cubicBezTo>
                  <a:pt x="54719" y="7995"/>
                  <a:pt x="103802" y="8078"/>
                  <a:pt x="132735" y="44245"/>
                </a:cubicBezTo>
                <a:cubicBezTo>
                  <a:pt x="142447" y="56385"/>
                  <a:pt x="139934" y="74901"/>
                  <a:pt x="147484" y="88491"/>
                </a:cubicBezTo>
                <a:cubicBezTo>
                  <a:pt x="164700" y="119480"/>
                  <a:pt x="206477" y="176981"/>
                  <a:pt x="206477" y="176981"/>
                </a:cubicBezTo>
                <a:cubicBezTo>
                  <a:pt x="155774" y="187121"/>
                  <a:pt x="122353" y="192589"/>
                  <a:pt x="73742" y="206478"/>
                </a:cubicBezTo>
                <a:cubicBezTo>
                  <a:pt x="58794" y="210749"/>
                  <a:pt x="44245" y="216310"/>
                  <a:pt x="29497" y="221226"/>
                </a:cubicBezTo>
                <a:cubicBezTo>
                  <a:pt x="24581" y="235974"/>
                  <a:pt x="12192" y="250136"/>
                  <a:pt x="14748" y="265471"/>
                </a:cubicBezTo>
                <a:cubicBezTo>
                  <a:pt x="23788" y="319714"/>
                  <a:pt x="52934" y="306687"/>
                  <a:pt x="88490" y="324465"/>
                </a:cubicBezTo>
                <a:cubicBezTo>
                  <a:pt x="202842" y="381642"/>
                  <a:pt x="65776" y="331643"/>
                  <a:pt x="176980" y="368710"/>
                </a:cubicBezTo>
                <a:cubicBezTo>
                  <a:pt x="144802" y="465245"/>
                  <a:pt x="189494" y="370497"/>
                  <a:pt x="117987" y="427703"/>
                </a:cubicBezTo>
                <a:cubicBezTo>
                  <a:pt x="104146" y="438776"/>
                  <a:pt x="103521" y="462554"/>
                  <a:pt x="88490" y="471949"/>
                </a:cubicBezTo>
                <a:cubicBezTo>
                  <a:pt x="62124" y="488428"/>
                  <a:pt x="0" y="501445"/>
                  <a:pt x="0" y="501445"/>
                </a:cubicBezTo>
                <a:cubicBezTo>
                  <a:pt x="77876" y="527405"/>
                  <a:pt x="31311" y="507571"/>
                  <a:pt x="132735" y="575187"/>
                </a:cubicBezTo>
                <a:lnTo>
                  <a:pt x="176980" y="604684"/>
                </a:lnTo>
              </a:path>
            </a:pathLst>
          </a:custGeom>
          <a:noFill/>
          <a:ln w="539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29" name="Ellipse 28"/>
          <p:cNvSpPr/>
          <p:nvPr/>
        </p:nvSpPr>
        <p:spPr>
          <a:xfrm>
            <a:off x="9775825" y="4883151"/>
            <a:ext cx="153988" cy="390525"/>
          </a:xfrm>
          <a:prstGeom prst="ellipse">
            <a:avLst/>
          </a:prstGeom>
          <a:solidFill>
            <a:schemeClr val="accent4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cxnSp>
        <p:nvCxnSpPr>
          <p:cNvPr id="19" name="Connecteur droit 18"/>
          <p:cNvCxnSpPr/>
          <p:nvPr/>
        </p:nvCxnSpPr>
        <p:spPr>
          <a:xfrm>
            <a:off x="7480300" y="2484438"/>
            <a:ext cx="14288" cy="652462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 flipV="1">
            <a:off x="5861050" y="2479676"/>
            <a:ext cx="1633538" cy="4763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7664450" y="2282826"/>
            <a:ext cx="0" cy="811213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>
            <a:off x="5861050" y="2282825"/>
            <a:ext cx="1803400" cy="0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183063" y="3438525"/>
            <a:ext cx="8048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15376" name="ZoneTexte 1"/>
          <p:cNvSpPr txBox="1">
            <a:spLocks noChangeArrowheads="1"/>
          </p:cNvSpPr>
          <p:nvPr/>
        </p:nvSpPr>
        <p:spPr bwMode="auto">
          <a:xfrm>
            <a:off x="1817688" y="1727200"/>
            <a:ext cx="28264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BE" altLang="fr-FR" sz="1800" b="1" dirty="0">
                <a:latin typeface="Arial" panose="020B0604020202020204" pitchFamily="34" charset="0"/>
              </a:rPr>
              <a:t>Et dans les bâtiments ?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3288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Image associé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8725" y="857250"/>
            <a:ext cx="4745038" cy="567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2" descr="Résultat de recherche d'images pour &quot;schéma distribution électrique&quot;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>
            <a:fillRect/>
          </a:stretch>
        </p:blipFill>
        <p:spPr bwMode="auto">
          <a:xfrm>
            <a:off x="2640014" y="1392238"/>
            <a:ext cx="3228975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2" descr="Résultat de recherche d'images pour &quot;disjoncteur&quot;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954106">
            <a:off x="6978650" y="3014663"/>
            <a:ext cx="133508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 descr="Résultat de recherche d'images pour &quot;lampe à incandescence sur socle&quot;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07438" y="4552950"/>
            <a:ext cx="1606550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/>
          <p:cNvCxnSpPr/>
          <p:nvPr/>
        </p:nvCxnSpPr>
        <p:spPr>
          <a:xfrm flipH="1">
            <a:off x="7480301" y="3825875"/>
            <a:ext cx="4763" cy="1454150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7464425" y="5273675"/>
            <a:ext cx="1270000" cy="12700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7646989" y="4930775"/>
            <a:ext cx="1082675" cy="1270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7646988" y="3835401"/>
            <a:ext cx="17462" cy="1101725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orme libre 27"/>
          <p:cNvSpPr/>
          <p:nvPr/>
        </p:nvSpPr>
        <p:spPr>
          <a:xfrm>
            <a:off x="9832976" y="4919663"/>
            <a:ext cx="74613" cy="354012"/>
          </a:xfrm>
          <a:custGeom>
            <a:avLst/>
            <a:gdLst>
              <a:gd name="connsiteX0" fmla="*/ 14748 w 206477"/>
              <a:gd name="connsiteY0" fmla="*/ 0 h 604684"/>
              <a:gd name="connsiteX1" fmla="*/ 132735 w 206477"/>
              <a:gd name="connsiteY1" fmla="*/ 44245 h 604684"/>
              <a:gd name="connsiteX2" fmla="*/ 147484 w 206477"/>
              <a:gd name="connsiteY2" fmla="*/ 88491 h 604684"/>
              <a:gd name="connsiteX3" fmla="*/ 206477 w 206477"/>
              <a:gd name="connsiteY3" fmla="*/ 176981 h 604684"/>
              <a:gd name="connsiteX4" fmla="*/ 73742 w 206477"/>
              <a:gd name="connsiteY4" fmla="*/ 206478 h 604684"/>
              <a:gd name="connsiteX5" fmla="*/ 29497 w 206477"/>
              <a:gd name="connsiteY5" fmla="*/ 221226 h 604684"/>
              <a:gd name="connsiteX6" fmla="*/ 14748 w 206477"/>
              <a:gd name="connsiteY6" fmla="*/ 265471 h 604684"/>
              <a:gd name="connsiteX7" fmla="*/ 88490 w 206477"/>
              <a:gd name="connsiteY7" fmla="*/ 324465 h 604684"/>
              <a:gd name="connsiteX8" fmla="*/ 176980 w 206477"/>
              <a:gd name="connsiteY8" fmla="*/ 368710 h 604684"/>
              <a:gd name="connsiteX9" fmla="*/ 117987 w 206477"/>
              <a:gd name="connsiteY9" fmla="*/ 427703 h 604684"/>
              <a:gd name="connsiteX10" fmla="*/ 88490 w 206477"/>
              <a:gd name="connsiteY10" fmla="*/ 471949 h 604684"/>
              <a:gd name="connsiteX11" fmla="*/ 0 w 206477"/>
              <a:gd name="connsiteY11" fmla="*/ 501445 h 604684"/>
              <a:gd name="connsiteX12" fmla="*/ 132735 w 206477"/>
              <a:gd name="connsiteY12" fmla="*/ 575187 h 604684"/>
              <a:gd name="connsiteX13" fmla="*/ 176980 w 206477"/>
              <a:gd name="connsiteY13" fmla="*/ 604684 h 60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6477" h="604684">
                <a:moveTo>
                  <a:pt x="14748" y="0"/>
                </a:moveTo>
                <a:cubicBezTo>
                  <a:pt x="54719" y="7995"/>
                  <a:pt x="103802" y="8078"/>
                  <a:pt x="132735" y="44245"/>
                </a:cubicBezTo>
                <a:cubicBezTo>
                  <a:pt x="142447" y="56385"/>
                  <a:pt x="139934" y="74901"/>
                  <a:pt x="147484" y="88491"/>
                </a:cubicBezTo>
                <a:cubicBezTo>
                  <a:pt x="164700" y="119480"/>
                  <a:pt x="206477" y="176981"/>
                  <a:pt x="206477" y="176981"/>
                </a:cubicBezTo>
                <a:cubicBezTo>
                  <a:pt x="155774" y="187121"/>
                  <a:pt x="122353" y="192589"/>
                  <a:pt x="73742" y="206478"/>
                </a:cubicBezTo>
                <a:cubicBezTo>
                  <a:pt x="58794" y="210749"/>
                  <a:pt x="44245" y="216310"/>
                  <a:pt x="29497" y="221226"/>
                </a:cubicBezTo>
                <a:cubicBezTo>
                  <a:pt x="24581" y="235974"/>
                  <a:pt x="12192" y="250136"/>
                  <a:pt x="14748" y="265471"/>
                </a:cubicBezTo>
                <a:cubicBezTo>
                  <a:pt x="23788" y="319714"/>
                  <a:pt x="52934" y="306687"/>
                  <a:pt x="88490" y="324465"/>
                </a:cubicBezTo>
                <a:cubicBezTo>
                  <a:pt x="202842" y="381642"/>
                  <a:pt x="65776" y="331643"/>
                  <a:pt x="176980" y="368710"/>
                </a:cubicBezTo>
                <a:cubicBezTo>
                  <a:pt x="144802" y="465245"/>
                  <a:pt x="189494" y="370497"/>
                  <a:pt x="117987" y="427703"/>
                </a:cubicBezTo>
                <a:cubicBezTo>
                  <a:pt x="104146" y="438776"/>
                  <a:pt x="103521" y="462554"/>
                  <a:pt x="88490" y="471949"/>
                </a:cubicBezTo>
                <a:cubicBezTo>
                  <a:pt x="62124" y="488428"/>
                  <a:pt x="0" y="501445"/>
                  <a:pt x="0" y="501445"/>
                </a:cubicBezTo>
                <a:cubicBezTo>
                  <a:pt x="77876" y="527405"/>
                  <a:pt x="31311" y="507571"/>
                  <a:pt x="132735" y="575187"/>
                </a:cubicBezTo>
                <a:lnTo>
                  <a:pt x="176980" y="604684"/>
                </a:lnTo>
              </a:path>
            </a:pathLst>
          </a:custGeom>
          <a:noFill/>
          <a:ln w="539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29" name="Ellipse 28"/>
          <p:cNvSpPr/>
          <p:nvPr/>
        </p:nvSpPr>
        <p:spPr>
          <a:xfrm>
            <a:off x="9753600" y="4811714"/>
            <a:ext cx="153988" cy="390525"/>
          </a:xfrm>
          <a:prstGeom prst="ellipse">
            <a:avLst/>
          </a:prstGeom>
          <a:solidFill>
            <a:schemeClr val="accent4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cxnSp>
        <p:nvCxnSpPr>
          <p:cNvPr id="19" name="Connecteur droit 18"/>
          <p:cNvCxnSpPr/>
          <p:nvPr/>
        </p:nvCxnSpPr>
        <p:spPr>
          <a:xfrm>
            <a:off x="7480300" y="2433638"/>
            <a:ext cx="14288" cy="703262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 flipV="1">
            <a:off x="5861050" y="2419351"/>
            <a:ext cx="1633538" cy="4763"/>
          </a:xfrm>
          <a:prstGeom prst="line">
            <a:avLst/>
          </a:prstGeom>
          <a:ln w="603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H="1">
            <a:off x="7654926" y="2282825"/>
            <a:ext cx="9525" cy="865188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>
            <a:off x="5861050" y="2282825"/>
            <a:ext cx="1803400" cy="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183063" y="3438525"/>
            <a:ext cx="804862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pic>
        <p:nvPicPr>
          <p:cNvPr id="16401" name="Picture 2" descr="Résultat de recherche d'images pour &quot;schéma distribution électrique&quot;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331" b="-2"/>
          <a:stretch>
            <a:fillRect/>
          </a:stretch>
        </p:blipFill>
        <p:spPr bwMode="auto">
          <a:xfrm>
            <a:off x="1643064" y="1255713"/>
            <a:ext cx="100488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rc 2"/>
          <p:cNvSpPr/>
          <p:nvPr/>
        </p:nvSpPr>
        <p:spPr>
          <a:xfrm rot="16200000" flipH="1">
            <a:off x="5788819" y="2069307"/>
            <a:ext cx="182563" cy="215900"/>
          </a:xfrm>
          <a:prstGeom prst="arc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20" name="Arc 19"/>
          <p:cNvSpPr/>
          <p:nvPr/>
        </p:nvSpPr>
        <p:spPr>
          <a:xfrm rot="13331170" flipH="1">
            <a:off x="5386388" y="1709739"/>
            <a:ext cx="373062" cy="777875"/>
          </a:xfrm>
          <a:prstGeom prst="arc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22" name="Arc 21"/>
          <p:cNvSpPr/>
          <p:nvPr/>
        </p:nvSpPr>
        <p:spPr>
          <a:xfrm rot="16200000" flipH="1" flipV="1">
            <a:off x="3560763" y="1306513"/>
            <a:ext cx="519112" cy="1389062"/>
          </a:xfrm>
          <a:prstGeom prst="arc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" name="Rectangle 3"/>
          <p:cNvSpPr/>
          <p:nvPr/>
        </p:nvSpPr>
        <p:spPr>
          <a:xfrm>
            <a:off x="2620964" y="2732088"/>
            <a:ext cx="2117725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24" name="Rectangle 23"/>
          <p:cNvSpPr/>
          <p:nvPr/>
        </p:nvSpPr>
        <p:spPr>
          <a:xfrm>
            <a:off x="3529013" y="1604963"/>
            <a:ext cx="819150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30" name="Arc 29"/>
          <p:cNvSpPr/>
          <p:nvPr/>
        </p:nvSpPr>
        <p:spPr>
          <a:xfrm rot="13038554" flipH="1">
            <a:off x="2746375" y="1241426"/>
            <a:ext cx="427038" cy="1241425"/>
          </a:xfrm>
          <a:prstGeom prst="arc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31" name="Arc 30"/>
          <p:cNvSpPr/>
          <p:nvPr/>
        </p:nvSpPr>
        <p:spPr>
          <a:xfrm rot="11095734">
            <a:off x="4586289" y="1528763"/>
            <a:ext cx="1260475" cy="906462"/>
          </a:xfrm>
          <a:prstGeom prst="arc">
            <a:avLst>
              <a:gd name="adj1" fmla="val 1649971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32" name="Arc 31"/>
          <p:cNvSpPr/>
          <p:nvPr/>
        </p:nvSpPr>
        <p:spPr>
          <a:xfrm rot="16200000" flipH="1">
            <a:off x="3562351" y="1282701"/>
            <a:ext cx="519112" cy="1436687"/>
          </a:xfrm>
          <a:prstGeom prst="arc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1573262" y="5040314"/>
            <a:ext cx="48237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BE" altLang="fr-F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Le circuit se forme entre la centrale et la lampe.</a:t>
            </a:r>
          </a:p>
        </p:txBody>
      </p:sp>
      <p:sp>
        <p:nvSpPr>
          <p:cNvPr id="37" name="Ellipse 36"/>
          <p:cNvSpPr/>
          <p:nvPr/>
        </p:nvSpPr>
        <p:spPr>
          <a:xfrm>
            <a:off x="2495550" y="2103439"/>
            <a:ext cx="134938" cy="1349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1914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7000" decel="7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2.08333E-6 0.00023 L 0.00482 -0.0037 C 0.00612 -0.0044 0.00729 -0.00555 0.00859 -0.00579 L 0.01523 -0.00694 C 0.01588 -0.00764 0.0164 -0.00856 0.01693 -0.00903 C 0.01823 -0.01018 0.01966 -0.01018 0.02057 -0.01134 C 0.02252 -0.01366 0.02226 -0.01389 0.02435 -0.01481 L 0.02916 -0.01713 C 0.02956 -0.01805 0.02982 -0.01968 0.03047 -0.02037 C 0.03086 -0.02106 0.03177 -0.0206 0.03216 -0.02153 C 0.03294 -0.02384 0.03268 -0.02616 0.03346 -0.02824 C 0.03646 -0.03657 0.03255 -0.02639 0.03659 -0.03495 C 0.03698 -0.03611 0.03724 -0.03773 0.03776 -0.03843 C 0.04075 -0.04514 0.04036 -0.04421 0.04323 -0.04768 C 0.04336 -0.04861 0.04336 -0.05 0.04375 -0.05093 C 0.04687 -0.05833 0.04466 -0.04815 0.04622 -0.05648 C 0.04648 -0.05555 0.04661 -0.0544 0.04687 -0.05324 C 0.047 -0.05185 0.04687 -0.05 0.04739 -0.04861 C 0.04883 -0.04468 0.05521 -0.04537 0.05586 -0.04514 C 0.06094 -0.04213 0.05833 -0.04352 0.0638 -0.04213 C 0.0651 -0.04097 0.06719 -0.04213 0.06758 -0.03958 C 0.06771 -0.03843 0.06771 -0.0368 0.06823 -0.03611 C 0.07018 -0.0338 0.07474 -0.03333 0.07669 -0.03287 C 0.07773 -0.03241 0.07877 -0.03218 0.07982 -0.03171 C 0.08099 -0.03125 0.08203 -0.02963 0.08333 -0.0294 L 0.09375 -0.02824 C 0.09765 -0.02593 0.09778 -0.02546 0.10403 -0.02824 C 0.10482 -0.02847 0.10469 -0.03125 0.10534 -0.03171 C 0.10625 -0.0331 0.10768 -0.0331 0.10898 -0.03403 C 0.1095 -0.03426 0.11015 -0.03495 0.11081 -0.03495 L 0.12174 -0.03611 C 0.12278 -0.03657 0.1237 -0.03704 0.12474 -0.03773 C 0.13255 -0.03912 0.12851 -0.03704 0.13268 -0.03958 C 0.13515 -0.04653 0.13242 -0.04097 0.1388 -0.04421 C 0.13958 -0.04468 0.1401 -0.04583 0.14075 -0.04653 C 0.14179 -0.04745 0.1431 -0.04815 0.1444 -0.04861 C 0.14635 -0.05 0.14635 -0.04977 0.14857 -0.05093 C 0.14948 -0.05116 0.15065 -0.05185 0.15169 -0.05208 C 0.15221 -0.05255 0.15273 -0.05278 0.15351 -0.05324 C 0.15429 -0.0537 0.15508 -0.05417 0.15586 -0.0544 C 0.15651 -0.05509 0.15703 -0.05602 0.15768 -0.05648 C 0.15885 -0.05741 0.16133 -0.05833 0.16133 -0.0581 L 0.16562 -0.05764 C 0.16953 -0.04884 0.16393 -0.0493 0.16745 -0.04421 C 0.16784 -0.04352 0.16875 -0.04352 0.16927 -0.04305 C 0.16953 -0.04213 0.16966 -0.04051 0.16992 -0.03958 C 0.17057 -0.03727 0.17187 -0.03542 0.17239 -0.03287 C 0.17252 -0.03171 0.17252 -0.03032 0.17291 -0.0294 C 0.17344 -0.02847 0.17409 -0.02801 0.17474 -0.02708 L 0.17591 -0.02037 C 0.17617 -0.01944 0.17591 -0.01759 0.17656 -0.01713 C 0.18086 -0.01435 0.17903 -0.01597 0.18203 -0.0125 C 0.18229 -0.00995 0.18255 -0.00509 0.1832 -0.00231 C 0.18359 -0.00116 0.18398 0.00023 0.1845 0.00116 C 0.18489 0.00185 0.18568 0.00185 0.18633 0.00232 C 0.18685 0.00278 0.1875 0.0037 0.18802 0.00463 C 0.18867 0.00486 0.18945 0.00463 0.18984 0.00579 C 0.19101 0.00764 0.19153 0.00995 0.19232 0.0125 C 0.19271 0.01366 0.19297 0.01505 0.19362 0.01574 C 0.19479 0.01713 0.19583 0.01945 0.19726 0.02037 C 0.19791 0.02083 0.19844 0.02083 0.19896 0.0213 C 0.19974 0.02222 0.20013 0.02292 0.20091 0.02361 C 0.20195 0.02454 0.20351 0.02454 0.20469 0.02593 C 0.20755 0.0294 0.20573 0.02801 0.21015 0.0294 C 0.21015 0.03079 0.20989 0.04074 0.21198 0.04306 C 0.21289 0.04398 0.21562 0.04491 0.21562 0.04514 C 0.21784 0.04468 0.22213 0.04583 0.22409 0.0419 C 0.225 0.03982 0.22578 0.03704 0.22656 0.03495 L 0.22773 0.03148 C 0.22812 0.03287 0.22838 0.03403 0.22903 0.03495 C 0.23021 0.03704 0.23112 0.03727 0.23268 0.0382 C 0.23528 0.03773 0.23789 0.03843 0.24049 0.03704 C 0.24193 0.03657 0.24297 0.03426 0.24427 0.03287 L 0.24596 0.03032 C 0.24648 0.02986 0.24713 0.0287 0.24791 0.02824 C 0.24831 0.02778 0.24909 0.02755 0.24961 0.02708 C 0.25195 0.02477 0.2513 0.02431 0.25325 0.0213 C 0.25377 0.02083 0.25456 0.01991 0.25508 0.01921 C 0.25547 0.01505 0.25547 0.01296 0.2569 0.00995 C 0.25742 0.00903 0.2582 0.00857 0.25872 0.00787 C 0.26159 -7.40741E-7 0.25976 0.00185 0.26302 -7.40741E-7 C 0.26614 0.00347 0.26445 0.00116 0.26719 0.00903 C 0.26758 0.00995 0.26784 0.01181 0.26849 0.0125 L 0.27044 0.01458 C 0.27135 0.01435 0.27239 0.01366 0.27344 0.01366 C 0.28893 0.01111 0.28242 0.01505 0.28867 0.01111 L 0.32396 0.0125 C 0.38685 0.0125 0.35195 0.00926 0.3819 0.0125 C 0.3875 0.01505 0.3806 0.0125 0.38867 0.0125 C 0.3987 0.0125 0.40898 0.0132 0.41914 0.01366 C 0.41966 0.01389 0.42044 0.01389 0.42096 0.01458 C 0.42226 0.01667 0.42304 0.02269 0.42344 0.02477 L 0.42396 0.02824 C 0.42422 0.03333 0.42435 0.03866 0.42461 0.04375 C 0.42513 0.05718 0.42448 0.05255 0.42578 0.05972 C 0.42474 0.07546 0.42526 0.06343 0.42578 0.0838 C 0.42604 0.09306 0.42617 0.10232 0.42656 0.11181 C 0.42617 0.12986 0.42617 0.14792 0.42578 0.16597 C 0.42578 0.16806 0.42526 0.16991 0.42513 0.17153 C 0.42487 0.17593 0.42474 0.18009 0.42461 0.18403 C 0.42435 0.20787 0.42435 0.23171 0.42396 0.25509 C 0.42383 0.25741 0.42344 0.25903 0.42344 0.26088 C 0.42304 0.30023 0.42331 0.33935 0.42278 0.37847 C 0.42278 0.38079 0.422 0.3831 0.42161 0.38519 L 0.42096 0.38866 C 0.42226 0.42639 0.41588 0.42199 0.42461 0.42593 C 0.42864 0.4257 0.43281 0.42546 0.43685 0.425 C 0.4375 0.42477 0.43828 0.42407 0.43919 0.42384 C 0.44453 0.42292 0.44974 0.42292 0.45508 0.42269 C 0.45846 0.42245 0.46198 0.42176 0.46536 0.4213 L 0.49518 0.42269 C 0.50325 0.42292 0.49883 0.42361 0.50429 0.425 C 0.50612 0.42523 0.50807 0.4257 0.50976 0.42593 L 0.51536 0.42917 L 0.51706 0.43079 C 0.52096 0.43056 0.52487 0.42986 0.52864 0.42917 C 0.53008 0.42917 0.53151 0.42894 0.53294 0.42824 C 0.53372 0.42801 0.5345 0.42732 0.53528 0.42708 C 0.54075 0.42639 0.54648 0.42639 0.55182 0.42593 L 0.5664 0.425 C 0.57122 0.42199 0.56575 0.42523 0.57565 0.42269 C 0.5763 0.42245 0.57669 0.42176 0.57747 0.4213 C 0.57825 0.42107 0.57903 0.42083 0.57982 0.42037 C 0.5888 0.42083 0.59778 0.41991 0.60664 0.4213 C 0.60716 0.42153 0.60716 0.42384 0.60716 0.425 C 0.60768 0.43125 0.60755 0.43704 0.60781 0.44306 C 0.60794 0.44398 0.6082 0.44537 0.60885 0.4463 C 0.60781 0.44699 0.60729 0.44838 0.60664 0.44861 C 0.6013 0.45116 0.59922 0.44745 0.60299 0.45185 L 0.60534 0.4588 L 0.60664 0.46204 C 0.60599 0.46296 0.60534 0.46389 0.60482 0.46435 C 0.60364 0.46505 0.60195 0.46389 0.60117 0.46574 L 0.60416 0.4713 C 0.60403 0.47245 0.60416 0.47407 0.60364 0.47454 C 0.60091 0.47593 0.59778 0.47546 0.59505 0.4757 L 0.58359 0.47685 C 0.58229 0.47732 0.58112 0.47801 0.57982 0.47801 C 0.57487 0.47847 0.56966 0.47824 0.56471 0.47894 C 0.56302 0.4794 0.56146 0.48032 0.55976 0.48148 L 0.55612 0.4838 L 0.53893 0.48264 C 0.52799 0.48148 0.53659 0.48056 0.5263 0.48264 C 0.52565 0.48287 0.525 0.4838 0.52448 0.4838 C 0.52005 0.4838 0.51732 0.48264 0.51341 0.48148 C 0.51094 0.47824 0.51198 0.47824 0.50807 0.48009 C 0.50677 0.48079 0.5056 0.48171 0.50429 0.48264 L 0.50247 0.4838 C 0.50195 0.48426 0.50156 0.48588 0.50065 0.48634 C 0.49765 0.48634 0.49505 0.48426 0.49219 0.4838 C 0.49036 0.4831 0.48854 0.48287 0.48685 0.48264 L 0.4819 0.48148 C 0.47669 0.47824 0.48268 0.48148 0.47083 0.48148 C 0.46719 0.48148 0.46953 0.47986 0.46653 0.47894 C 0.46289 0.47824 0.45924 0.47824 0.4556 0.47801 C 0.44271 0.46991 0.4582 0.47894 0.41966 0.4757 C 0.41849 0.4757 0.41706 0.47477 0.41614 0.47361 L 0.41432 0.4713 C 0.40742 0.47384 0.40924 0.47662 0.4069 0.46991 C 0.40677 0.46852 0.40638 0.46713 0.40638 0.46574 C 0.40638 0.46296 0.40677 0.46042 0.4069 0.45764 C 0.40742 0.45208 0.40742 0.45301 0.4082 0.44861 C 0.40781 0.40602 0.40625 0.36343 0.4069 0.32107 C 0.40729 0.29676 0.4056 0.27245 0.4082 0.24815 L 0.40885 0.24282 C 0.40859 0.23773 0.40755 0.21551 0.4069 0.21227 L 0.40573 0.20556 C 0.40586 0.19745 0.40599 0.18912 0.40638 0.18079 C 0.40638 0.1794 0.40677 0.17847 0.4069 0.17732 C 0.40742 0.17454 0.4082 0.16852 0.4082 0.16875 C 0.40807 0.16088 0.40768 0.15394 0.40768 0.14676 C 0.40729 0.13195 0.40755 0.1169 0.4069 0.10162 C 0.4069 0.09931 0.40573 0.09468 0.40573 0.09491 C 0.40534 0.07778 0.40716 0.06065 0.40508 0.04375 C 0.40469 0.04074 0.4013 0.04329 0.39948 0.04306 C 0.39896 0.04282 0.39831 0.0419 0.39765 0.0419 C 0.39427 0.04097 0.39088 0.04097 0.38737 0.04074 C 0.38008 0.03611 0.38737 0.04028 0.36849 0.0382 C 0.3664 0.03796 0.36445 0.0375 0.3625 0.03704 C 0.35924 0.03519 0.35924 0.03495 0.35456 0.03495 C 0.35351 0.03495 0.35247 0.03588 0.35156 0.03611 C 0.34987 0.03657 0.34831 0.03657 0.34661 0.03704 C 0.34557 0.0375 0.34479 0.03796 0.34362 0.0382 C 0.33581 0.04028 0.32708 0.04028 0.31979 0.04074 C 0.31614 0.04051 0.3125 0.03912 0.30885 0.03912 C 0.30781 0.03912 0.3069 0.04074 0.30573 0.04074 C 0.30065 0.04074 0.29557 0.03982 0.29049 0.03912 C 0.28307 0.03287 0.29114 0.03912 0.27291 0.03611 C 0.27161 0.03611 0.26914 0.0338 0.26914 0.03403 C 0.2625 0.0257 0.27278 0.0375 0.26484 0.03032 C 0.26354 0.02917 0.2612 0.02593 0.2612 0.02616 C 0.2582 0.01736 0.26211 0.02801 0.2582 0.01921 C 0.25534 0.01273 0.25872 0.01898 0.2556 0.01111 C 0.25521 0.00972 0.25443 0.00903 0.2539 0.00787 C 0.25338 0.00671 0.25325 0.00532 0.2526 0.00463 C 0.25208 0.00347 0.25143 0.00347 0.25091 0.00301 C 0.25026 0.00394 0.24961 0.00509 0.24896 0.00579 C 0.24791 0.00648 0.2444 0.00857 0.24297 0.00903 C 0.24153 0.00926 0.2401 0.00949 0.23867 0.00995 C 0.23828 0.01111 0.23802 0.01273 0.2375 0.01366 C 0.23541 0.01667 0.23281 0.01968 0.23021 0.02037 L 0.22656 0.0213 C 0.22331 0.03032 0.22747 0.01968 0.22344 0.02708 C 0.22304 0.02824 0.22291 0.02986 0.22226 0.03032 C 0.22122 0.03148 0.21979 0.03195 0.21862 0.03287 C 0.21562 0.03426 0.21693 0.03333 0.21432 0.03495 C 0.21419 0.03611 0.2138 0.03704 0.2138 0.0382 C 0.21341 0.04074 0.21419 0.04375 0.21315 0.04491 C 0.21198 0.04653 0.2095 0.04306 0.2095 0.04329 C 0.20885 0.04213 0.20833 0.0412 0.20768 0.04074 C 0.20599 0.03889 0.20312 0.03866 0.20156 0.0382 C 0.20091 0.03773 0.20013 0.0375 0.19961 0.03704 C 0.19961 0.03727 0.19505 0.03148 0.19427 0.03032 C 0.19427 0.03056 0.19062 0.02593 0.19062 0.02616 L 0.18502 0.02477 C 0.18021 0.01875 0.18607 0.02685 0.18203 0.01921 C 0.18151 0.01806 0.18073 0.01759 0.18021 0.01667 C 0.17903 0.01366 0.1789 0.01273 0.17708 0.00995 C 0.17669 0.00926 0.17591 0.00857 0.17539 0.00787 C 0.17422 0.00185 0.17552 0.00671 0.17291 0.00116 C 0.17031 -0.00463 0.17331 -0.00023 0.16992 -0.00463 C 0.16966 -0.00579 0.16966 -0.00694 0.16927 -0.00787 C 0.16862 -0.01065 0.16679 -0.01481 0.16679 -0.01458 C 0.16536 -0.02268 0.1664 -0.01968 0.16432 -0.025 C 0.16354 -0.02477 0.16276 -0.02477 0.16198 -0.02407 C 0.16133 -0.02292 0.1612 -0.0213 0.16068 -0.02037 C 0.16028 -0.01968 0.1595 -0.01898 0.15885 -0.01805 C 0.15755 -0.01065 0.15937 -0.01875 0.15651 -0.0125 C 0.15364 -0.00648 0.15534 -0.00602 0.15221 -0.0037 C 0.15169 -0.00324 0.15104 -0.00301 0.15039 -0.00231 C 0.14909 -0.00093 0.14818 0.00185 0.14674 0.00232 C 0.14427 0.00278 0.14297 0.00301 0.14075 0.00463 C 0.13242 0.00903 0.1414 0.00463 0.1332 0.00787 C 0.13242 0.00833 0.13164 0.00857 0.13086 0.00903 C 0.13021 0.00926 0.12956 0.00972 0.12903 0.00995 C 0.1276 0.01042 0.12617 0.01042 0.12474 0.01111 C 0.1095 0.02083 0.12239 0.01366 0.08463 0.0125 C 0.08385 0.01227 0.08294 0.01181 0.08216 0.01111 C 0.08164 0.01065 0.08099 0.01042 0.08034 0.00995 C 0.07838 0.00926 0.0763 0.00903 0.07435 0.00787 C 0.0737 0.00764 0.07304 0.00695 0.07252 0.00671 C 0.0707 0.00625 0.06888 0.00625 0.06693 0.00579 L 0.06133 0.00232 L 0.0595 0.00116 L 0.05768 -7.40741E-7 C 0.05716 -0.00093 0.05664 -0.00162 0.05586 -0.00231 C 0.05482 -0.00347 0.05234 -0.00463 0.05234 -0.0044 C 0.05104 -0.00602 0.04948 -0.00694 0.0487 -0.00903 C 0.047 -0.01366 0.04818 -0.01204 0.04557 -0.01366 C 0.04505 -0.01435 0.04427 -0.01481 0.04375 -0.01574 C 0.04336 -0.0169 0.04375 -0.01921 0.04323 -0.01944 C 0.04193 -0.01968 0.03945 -0.01713 0.03945 -0.0169 C 0.03659 -0.00856 0.04036 -0.01898 0.03659 -0.01042 C 0.03607 -0.00903 0.03568 -0.00764 0.03528 -0.00694 C 0.03476 -0.00579 0.03398 -0.00463 0.03346 -0.0037 C 0.03294 -0.00231 0.03268 -0.00116 0.03216 -7.40741E-7 C 0.03164 0.00093 0.03099 0.00139 0.03047 0.00232 C 0.02995 0.00301 0.02982 0.00486 0.02916 0.00579 C 0.02812 0.00671 0.02552 0.00787 0.02552 0.0081 L 0.02318 0.01458 C 0.02265 0.01574 0.02265 0.01736 0.02187 0.01806 L 0.02005 0.01921 C 0.01484 0.0257 0.02135 0.01782 0.0164 0.02269 C 0.01575 0.02292 0.01523 0.02407 0.01458 0.02477 C 0.01406 0.02546 0.01328 0.02546 0.01276 0.02593 C 0.01211 0.02662 0.01146 0.02732 0.01094 0.02824 C 0.01028 0.02917 0.00976 0.03079 0.00924 0.03148 C 0.00794 0.03287 0.00664 0.0331 0.0056 0.0338 C 0.00208 0.03611 0.00429 0.03495 -0.00104 0.03495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91" y="2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5389" y="966651"/>
            <a:ext cx="8261057" cy="49767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7620" y="2122943"/>
            <a:ext cx="5465333" cy="3292475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954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0144" y="2118549"/>
            <a:ext cx="5465333" cy="329247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22675" y="142769"/>
            <a:ext cx="8063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3200" b="1" dirty="0">
                <a:solidFill>
                  <a:schemeClr val="accent1">
                    <a:lumMod val="75000"/>
                  </a:schemeClr>
                </a:solidFill>
              </a:rPr>
              <a:t>L’électricité n’est qu’une énergie de transfert…</a:t>
            </a:r>
          </a:p>
          <a:p>
            <a:pPr marL="457200" indent="-457200">
              <a:buFontTx/>
              <a:buChar char="-"/>
            </a:pPr>
            <a:endParaRPr lang="fr-BE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2384843" y="2778034"/>
            <a:ext cx="661851" cy="5573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Flèche droite 4"/>
          <p:cNvSpPr/>
          <p:nvPr/>
        </p:nvSpPr>
        <p:spPr>
          <a:xfrm>
            <a:off x="8811871" y="4288971"/>
            <a:ext cx="661851" cy="5573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Accolade fermante 5"/>
          <p:cNvSpPr/>
          <p:nvPr/>
        </p:nvSpPr>
        <p:spPr>
          <a:xfrm>
            <a:off x="1828800" y="1785256"/>
            <a:ext cx="225117" cy="2542903"/>
          </a:xfrm>
          <a:prstGeom prst="rightBrac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Accolade fermante 6"/>
          <p:cNvSpPr/>
          <p:nvPr/>
        </p:nvSpPr>
        <p:spPr>
          <a:xfrm flipH="1">
            <a:off x="9827172" y="3296193"/>
            <a:ext cx="269815" cy="2542903"/>
          </a:xfrm>
          <a:prstGeom prst="rightBrac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405243" y="2001521"/>
            <a:ext cx="13488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>
                <a:solidFill>
                  <a:srgbClr val="0070C0"/>
                </a:solidFill>
              </a:rPr>
              <a:t>Gaz</a:t>
            </a:r>
          </a:p>
          <a:p>
            <a:r>
              <a:rPr lang="fr-BE" b="1" dirty="0">
                <a:solidFill>
                  <a:srgbClr val="0070C0"/>
                </a:solidFill>
              </a:rPr>
              <a:t>Nucléaire</a:t>
            </a:r>
          </a:p>
          <a:p>
            <a:r>
              <a:rPr lang="fr-BE" b="1" dirty="0">
                <a:solidFill>
                  <a:srgbClr val="0070C0"/>
                </a:solidFill>
              </a:rPr>
              <a:t>Charbon</a:t>
            </a:r>
          </a:p>
          <a:p>
            <a:r>
              <a:rPr lang="fr-BE" b="1" dirty="0">
                <a:solidFill>
                  <a:srgbClr val="0070C0"/>
                </a:solidFill>
              </a:rPr>
              <a:t>Fuel </a:t>
            </a:r>
          </a:p>
          <a:p>
            <a:r>
              <a:rPr lang="fr-BE" b="1" dirty="0">
                <a:solidFill>
                  <a:srgbClr val="0070C0"/>
                </a:solidFill>
              </a:rPr>
              <a:t>Vent </a:t>
            </a:r>
          </a:p>
          <a:p>
            <a:r>
              <a:rPr lang="fr-BE" b="1" dirty="0">
                <a:solidFill>
                  <a:srgbClr val="0070C0"/>
                </a:solidFill>
              </a:rPr>
              <a:t>Soleil</a:t>
            </a:r>
          </a:p>
          <a:p>
            <a:r>
              <a:rPr lang="fr-BE" b="1" dirty="0">
                <a:solidFill>
                  <a:srgbClr val="0070C0"/>
                </a:solidFill>
              </a:rPr>
              <a:t>Hydraulique</a:t>
            </a:r>
          </a:p>
          <a:p>
            <a:r>
              <a:rPr lang="fr-BE" b="1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096987" y="3571137"/>
            <a:ext cx="19118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>
                <a:solidFill>
                  <a:srgbClr val="0070C0"/>
                </a:solidFill>
              </a:rPr>
              <a:t>Lumière</a:t>
            </a:r>
          </a:p>
          <a:p>
            <a:r>
              <a:rPr lang="fr-BE" b="1" dirty="0">
                <a:solidFill>
                  <a:srgbClr val="0070C0"/>
                </a:solidFill>
              </a:rPr>
              <a:t>Travail mécanique</a:t>
            </a:r>
          </a:p>
          <a:p>
            <a:r>
              <a:rPr lang="fr-BE" b="1" dirty="0">
                <a:solidFill>
                  <a:srgbClr val="0070C0"/>
                </a:solidFill>
              </a:rPr>
              <a:t>Chaleur</a:t>
            </a:r>
          </a:p>
          <a:p>
            <a:r>
              <a:rPr lang="fr-BE" b="1" dirty="0">
                <a:solidFill>
                  <a:srgbClr val="0070C0"/>
                </a:solidFill>
              </a:rPr>
              <a:t>Régulation</a:t>
            </a:r>
          </a:p>
          <a:p>
            <a:r>
              <a:rPr lang="fr-BE" b="1" dirty="0">
                <a:solidFill>
                  <a:srgbClr val="0070C0"/>
                </a:solidFill>
              </a:rPr>
              <a:t>Informatique</a:t>
            </a:r>
          </a:p>
          <a:p>
            <a:r>
              <a:rPr lang="fr-BE" b="1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5242" y="5654566"/>
            <a:ext cx="7980601" cy="970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BE" altLang="fr-FR" sz="2400" b="1" dirty="0">
                <a:solidFill>
                  <a:srgbClr val="0070C0"/>
                </a:solidFill>
              </a:rPr>
              <a:t>L’électricité n’est produite qu’au moment où on l’utilise.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BE" altLang="fr-FR" sz="2400" b="1">
                <a:solidFill>
                  <a:srgbClr val="0070C0"/>
                </a:solidFill>
              </a:rPr>
              <a:t>Son </a:t>
            </a:r>
            <a:r>
              <a:rPr lang="fr-BE" altLang="fr-FR" sz="2400" b="1" dirty="0">
                <a:solidFill>
                  <a:srgbClr val="0070C0"/>
                </a:solidFill>
              </a:rPr>
              <a:t>stockage est (presque) impossible… actuellement </a:t>
            </a:r>
            <a:r>
              <a:rPr lang="fr-BE" altLang="fr-FR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 !</a:t>
            </a:r>
            <a:endParaRPr lang="fr-BE" altLang="fr-FR" sz="2400" b="1" dirty="0">
              <a:solidFill>
                <a:srgbClr val="0070C0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7</a:t>
            </a:fld>
            <a:endParaRPr lang="fr-BE"/>
          </a:p>
        </p:txBody>
      </p:sp>
      <p:sp>
        <p:nvSpPr>
          <p:cNvPr id="11" name="ZoneTexte 10"/>
          <p:cNvSpPr txBox="1"/>
          <p:nvPr/>
        </p:nvSpPr>
        <p:spPr>
          <a:xfrm>
            <a:off x="314921" y="1138925"/>
            <a:ext cx="1182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>
                <a:solidFill>
                  <a:srgbClr val="0070C0"/>
                </a:solidFill>
              </a:rPr>
              <a:t>Source </a:t>
            </a:r>
          </a:p>
          <a:p>
            <a:r>
              <a:rPr lang="fr-BE" b="1" dirty="0">
                <a:solidFill>
                  <a:srgbClr val="0070C0"/>
                </a:solidFill>
              </a:rPr>
              <a:t>d’énergie 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0096987" y="2649862"/>
            <a:ext cx="1652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>
                <a:solidFill>
                  <a:srgbClr val="0070C0"/>
                </a:solidFill>
              </a:rPr>
              <a:t>Consommateur</a:t>
            </a:r>
          </a:p>
          <a:p>
            <a:r>
              <a:rPr lang="fr-BE" b="1" dirty="0">
                <a:solidFill>
                  <a:srgbClr val="0070C0"/>
                </a:solidFill>
              </a:rPr>
              <a:t> d’énergie :</a:t>
            </a:r>
          </a:p>
        </p:txBody>
      </p:sp>
    </p:spTree>
    <p:extLst>
      <p:ext uri="{BB962C8B-B14F-4D97-AF65-F5344CB8AC3E}">
        <p14:creationId xmlns:p14="http://schemas.microsoft.com/office/powerpoint/2010/main" val="16613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 animBg="1"/>
      <p:bldP spid="8" grpId="0"/>
      <p:bldP spid="9" grpId="0"/>
      <p:bldP spid="10" grpId="0" animBg="1"/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8</a:t>
            </a:fld>
            <a:endParaRPr lang="fr-BE"/>
          </a:p>
        </p:txBody>
      </p:sp>
      <p:pic>
        <p:nvPicPr>
          <p:cNvPr id="13314" name="Picture 2" descr="Batterie Lithium Pylontech US5000 +1.600 - 76.8 kW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640" y="248890"/>
            <a:ext cx="5715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226499" y="3366636"/>
            <a:ext cx="5007429" cy="1157979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</a:rPr>
              <a:t>Batterie Lithium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</a:rPr>
              <a:t>76.8 kWh</a:t>
            </a:r>
            <a:endParaRPr kumimoji="0" lang="fr-FR" altLang="fr-FR" sz="2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900" b="1" i="0" u="none" strike="noStrike" cap="none" normalizeH="0" baseline="0" dirty="0">
                <a:ln>
                  <a:noFill/>
                </a:ln>
                <a:solidFill>
                  <a:srgbClr val="868686"/>
                </a:solidFill>
                <a:effectLst/>
                <a:latin typeface="Open Sans"/>
              </a:rPr>
              <a:t>40 360,08 €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AutoShape 5" descr="https://encrypted-tbn1.gstatic.com/shopping?q=tbn:ANd9GcSpDloqrKTGuwoHUalCoAZ-eiDqkZm8pUeX8WTmUlLcxxDPLc8qSb4Gk_3Xf1mpr_9EjWW1U6NUCM127tKrXBPpo1VmQaD8_tkzya_ldSpwEH6OkR-pV5vV&amp;usqp=CA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7" name="Image 6"/>
          <p:cNvPicPr/>
          <p:nvPr/>
        </p:nvPicPr>
        <p:blipFill rotWithShape="1">
          <a:blip r:embed="rId3"/>
          <a:srcRect l="5443" t="29613" r="61334" b="10954"/>
          <a:stretch/>
        </p:blipFill>
        <p:spPr bwMode="auto">
          <a:xfrm>
            <a:off x="1445622" y="484423"/>
            <a:ext cx="2971121" cy="21500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/>
          <p:cNvPicPr/>
          <p:nvPr/>
        </p:nvPicPr>
        <p:blipFill rotWithShape="1">
          <a:blip r:embed="rId3"/>
          <a:srcRect l="39877" t="31383" r="13712" b="27184"/>
          <a:stretch/>
        </p:blipFill>
        <p:spPr bwMode="auto">
          <a:xfrm>
            <a:off x="786491" y="2923451"/>
            <a:ext cx="4289381" cy="26822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84779" y="5187250"/>
            <a:ext cx="937806" cy="3934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7845673" y="4136905"/>
            <a:ext cx="1570540" cy="357511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Rectangle 11"/>
          <p:cNvSpPr/>
          <p:nvPr/>
        </p:nvSpPr>
        <p:spPr>
          <a:xfrm>
            <a:off x="7845673" y="3717632"/>
            <a:ext cx="1529854" cy="341081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Rectangle 12"/>
          <p:cNvSpPr/>
          <p:nvPr/>
        </p:nvSpPr>
        <p:spPr>
          <a:xfrm>
            <a:off x="3390173" y="3871140"/>
            <a:ext cx="1589950" cy="393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Rectangle 5"/>
          <p:cNvSpPr/>
          <p:nvPr/>
        </p:nvSpPr>
        <p:spPr>
          <a:xfrm>
            <a:off x="2542448" y="3200580"/>
            <a:ext cx="847725" cy="393432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4" name="Rectangle 13"/>
          <p:cNvSpPr/>
          <p:nvPr/>
        </p:nvSpPr>
        <p:spPr>
          <a:xfrm>
            <a:off x="884779" y="4460722"/>
            <a:ext cx="4261986" cy="530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5556700" y="4981817"/>
            <a:ext cx="6178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ym typeface="Wingdings" panose="05000000000000000000" pitchFamily="2" charset="2"/>
              </a:rPr>
              <a:t> </a:t>
            </a:r>
            <a:r>
              <a:rPr lang="fr-BE" b="1" dirty="0"/>
              <a:t>Les batteries actuelles sont capables de couvrir :</a:t>
            </a:r>
          </a:p>
          <a:p>
            <a:pPr marL="742950" lvl="1" indent="-285750">
              <a:buFontTx/>
              <a:buChar char="-"/>
            </a:pPr>
            <a:r>
              <a:rPr lang="fr-BE" b="1" dirty="0"/>
              <a:t>les besoins domestiques de 1 à 2 journées</a:t>
            </a:r>
          </a:p>
          <a:p>
            <a:pPr marL="742950" lvl="1" indent="-285750">
              <a:buFontTx/>
              <a:buChar char="-"/>
            </a:pPr>
            <a:r>
              <a:rPr lang="fr-BE" b="1" dirty="0"/>
              <a:t>les besoins tertiaires d’alimentation du réseau informatique en cas de coupure du réseau électrique.</a:t>
            </a:r>
          </a:p>
          <a:p>
            <a:pPr marL="285750" indent="-285750">
              <a:buFontTx/>
              <a:buChar char="-"/>
            </a:pPr>
            <a:endParaRPr lang="fr-B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/>
          </a:p>
        </p:txBody>
      </p:sp>
      <p:sp>
        <p:nvSpPr>
          <p:cNvPr id="15" name="Rectangle 14"/>
          <p:cNvSpPr/>
          <p:nvPr/>
        </p:nvSpPr>
        <p:spPr>
          <a:xfrm>
            <a:off x="5435676" y="4860872"/>
            <a:ext cx="6420148" cy="1480810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533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Bilan energie primai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2750" y="214314"/>
            <a:ext cx="7310438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21121" y="1120844"/>
            <a:ext cx="3000375" cy="5214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4" name="Rectangle 3"/>
          <p:cNvSpPr/>
          <p:nvPr/>
        </p:nvSpPr>
        <p:spPr>
          <a:xfrm>
            <a:off x="3952876" y="2143125"/>
            <a:ext cx="3000375" cy="4000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5" name="Rectangle 4"/>
          <p:cNvSpPr/>
          <p:nvPr/>
        </p:nvSpPr>
        <p:spPr>
          <a:xfrm>
            <a:off x="5667376" y="2786064"/>
            <a:ext cx="3000375" cy="35004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6" name="Flèche vers le haut 5"/>
          <p:cNvSpPr/>
          <p:nvPr/>
        </p:nvSpPr>
        <p:spPr>
          <a:xfrm>
            <a:off x="8734018" y="631894"/>
            <a:ext cx="214312" cy="977900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9223" name="ZoneTexte 6"/>
          <p:cNvSpPr txBox="1">
            <a:spLocks noChangeArrowheads="1"/>
          </p:cNvSpPr>
          <p:nvPr/>
        </p:nvSpPr>
        <p:spPr bwMode="auto">
          <a:xfrm>
            <a:off x="8886416" y="782707"/>
            <a:ext cx="990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BE" altLang="fr-FR" sz="1600" b="1" dirty="0">
                <a:solidFill>
                  <a:srgbClr val="C00000"/>
                </a:solidFill>
              </a:rPr>
              <a:t>1,75 kWh</a:t>
            </a:r>
          </a:p>
        </p:txBody>
      </p:sp>
      <p:sp>
        <p:nvSpPr>
          <p:cNvPr id="9224" name="Rectangle 1"/>
          <p:cNvSpPr>
            <a:spLocks noChangeArrowheads="1"/>
          </p:cNvSpPr>
          <p:nvPr/>
        </p:nvSpPr>
        <p:spPr bwMode="auto">
          <a:xfrm>
            <a:off x="228975" y="532576"/>
            <a:ext cx="425042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b="1" dirty="0">
                <a:solidFill>
                  <a:srgbClr val="0070C0"/>
                </a:solidFill>
              </a:rPr>
              <a:t>L’électricité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b="1" dirty="0">
                <a:solidFill>
                  <a:srgbClr val="0070C0"/>
                </a:solidFill>
              </a:rPr>
              <a:t>une énergie  "propre" ?</a:t>
            </a:r>
            <a:endParaRPr lang="fr-BE" altLang="fr-FR" b="1" dirty="0">
              <a:solidFill>
                <a:srgbClr val="0070C0"/>
              </a:solidFill>
            </a:endParaRPr>
          </a:p>
        </p:txBody>
      </p:sp>
      <p:pic>
        <p:nvPicPr>
          <p:cNvPr id="9225" name="Picture 1" descr="central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1950" y="2862263"/>
            <a:ext cx="4152900" cy="391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4665686" y="2151064"/>
            <a:ext cx="2003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>
                <a:solidFill>
                  <a:srgbClr val="0070C0"/>
                </a:solidFill>
              </a:rPr>
              <a:t>Energie finale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9914777" y="2102614"/>
            <a:ext cx="2003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>
                <a:solidFill>
                  <a:srgbClr val="0070C0"/>
                </a:solidFill>
              </a:rPr>
              <a:t>Energie primaire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93029" y="1617733"/>
            <a:ext cx="1053737" cy="6071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F00F-EBBE-45F2-814D-F62CCD196045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0348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3728</TotalTime>
  <Words>1006</Words>
  <Application>Microsoft Office PowerPoint</Application>
  <PresentationFormat>Grand écran</PresentationFormat>
  <Paragraphs>166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4" baseType="lpstr">
      <vt:lpstr>Arial</vt:lpstr>
      <vt:lpstr>Arial</vt:lpstr>
      <vt:lpstr>Calibri</vt:lpstr>
      <vt:lpstr>Calibri Light</vt:lpstr>
      <vt:lpstr>Comic Sans MS</vt:lpstr>
      <vt:lpstr>Ek Mukta</vt:lpstr>
      <vt:lpstr>Open Sans</vt:lpstr>
      <vt:lpstr>proxima-nova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Catholique de Louvain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Jacques Claessens</dc:creator>
  <cp:lastModifiedBy>Anne Bauwens</cp:lastModifiedBy>
  <cp:revision>229</cp:revision>
  <dcterms:created xsi:type="dcterms:W3CDTF">2019-01-15T09:22:47Z</dcterms:created>
  <dcterms:modified xsi:type="dcterms:W3CDTF">2023-01-17T06:40:54Z</dcterms:modified>
</cp:coreProperties>
</file>