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56" r:id="rId3"/>
    <p:sldId id="462" r:id="rId4"/>
    <p:sldId id="463" r:id="rId5"/>
    <p:sldId id="465" r:id="rId6"/>
    <p:sldId id="466" r:id="rId7"/>
    <p:sldId id="467" r:id="rId8"/>
    <p:sldId id="468" r:id="rId9"/>
    <p:sldId id="469" r:id="rId10"/>
    <p:sldId id="470" r:id="rId11"/>
    <p:sldId id="471" r:id="rId12"/>
    <p:sldId id="385"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9.jpeg"/></Relationships>
</file>

<file path=ppt/diagrams/_rels/data3.xml.rels><?xml version="1.0" encoding="UTF-8" standalone="yes"?>
<Relationships xmlns="http://schemas.openxmlformats.org/package/2006/relationships"><Relationship Id="rId1" Type="http://schemas.openxmlformats.org/officeDocument/2006/relationships/image" Target="../media/image30.jpeg"/></Relationships>
</file>

<file path=ppt/diagrams/_rels/data4.xml.rels><?xml version="1.0" encoding="UTF-8" standalone="yes"?>
<Relationships xmlns="http://schemas.openxmlformats.org/package/2006/relationships"><Relationship Id="rId1" Type="http://schemas.openxmlformats.org/officeDocument/2006/relationships/image" Target="../media/image31.jpeg"/></Relationships>
</file>

<file path=ppt/diagrams/_rels/data5.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980D9-93D2-489D-8327-6B94B1E4E94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BE"/>
        </a:p>
      </dgm:t>
    </dgm:pt>
    <dgm:pt modelId="{270025E0-B469-481B-8F15-18B8CD6ECCDF}">
      <dgm:prSet phldrT="[Texte]" custT="1"/>
      <dgm:spPr>
        <a:solidFill>
          <a:srgbClr val="FFC000"/>
        </a:solidFill>
      </dgm:spPr>
      <dgm:t>
        <a:bodyPr/>
        <a:lstStyle/>
        <a:p>
          <a:r>
            <a:rPr lang="fr-BE" sz="2400" dirty="0">
              <a:solidFill>
                <a:schemeClr val="tx1"/>
              </a:solidFill>
            </a:rPr>
            <a:t>Technicien /</a:t>
          </a:r>
        </a:p>
        <a:p>
          <a:r>
            <a:rPr lang="fr-BE" sz="2400" dirty="0">
              <a:solidFill>
                <a:schemeClr val="tx1"/>
              </a:solidFill>
            </a:rPr>
            <a:t>Conseiller Energie / Membre du P.O. </a:t>
          </a:r>
        </a:p>
      </dgm:t>
    </dgm:pt>
    <dgm:pt modelId="{C21369B1-16BB-4B16-87CB-ABB85642A5CB}" type="parTrans" cxnId="{656F21B2-A751-4D09-92ED-C342820E69CE}">
      <dgm:prSet/>
      <dgm:spPr/>
      <dgm:t>
        <a:bodyPr/>
        <a:lstStyle/>
        <a:p>
          <a:endParaRPr lang="fr-BE"/>
        </a:p>
      </dgm:t>
    </dgm:pt>
    <dgm:pt modelId="{97771BB0-7B97-4861-82A6-360A693045F9}" type="sibTrans" cxnId="{656F21B2-A751-4D09-92ED-C342820E69CE}">
      <dgm:prSet/>
      <dgm:spPr>
        <a:solidFill>
          <a:srgbClr val="FFC000"/>
        </a:solidFill>
      </dgm:spPr>
      <dgm:t>
        <a:bodyPr/>
        <a:lstStyle/>
        <a:p>
          <a:endParaRPr lang="fr-BE" dirty="0"/>
        </a:p>
      </dgm:t>
    </dgm:pt>
    <dgm:pt modelId="{509F3892-3133-4EBE-B791-208E6A36ABBF}">
      <dgm:prSet phldrT="[Texte]"/>
      <dgm:spPr>
        <a:solidFill>
          <a:srgbClr val="FFC000"/>
        </a:solidFill>
      </dgm:spPr>
      <dgm:t>
        <a:bodyPr/>
        <a:lstStyle/>
        <a:p>
          <a:r>
            <a:rPr lang="fr-BE" dirty="0">
              <a:solidFill>
                <a:schemeClr val="tx1"/>
              </a:solidFill>
            </a:rPr>
            <a:t>Enseignants</a:t>
          </a:r>
        </a:p>
      </dgm:t>
    </dgm:pt>
    <dgm:pt modelId="{9B94C12E-7FC0-464F-B354-1B331F84B11A}" type="parTrans" cxnId="{130B9E84-820B-47FA-B975-BA079569D7A5}">
      <dgm:prSet/>
      <dgm:spPr/>
      <dgm:t>
        <a:bodyPr/>
        <a:lstStyle/>
        <a:p>
          <a:endParaRPr lang="fr-BE"/>
        </a:p>
      </dgm:t>
    </dgm:pt>
    <dgm:pt modelId="{DCA475C8-9346-4456-AD13-DF007D05E0E4}" type="sibTrans" cxnId="{130B9E84-820B-47FA-B975-BA079569D7A5}">
      <dgm:prSet/>
      <dgm:spPr>
        <a:solidFill>
          <a:srgbClr val="FFC000"/>
        </a:solidFill>
      </dgm:spPr>
      <dgm:t>
        <a:bodyPr/>
        <a:lstStyle/>
        <a:p>
          <a:endParaRPr lang="fr-BE" dirty="0"/>
        </a:p>
      </dgm:t>
    </dgm:pt>
    <dgm:pt modelId="{7CB5F08D-9B8F-4982-985A-6A1632AD3228}">
      <dgm:prSet phldrT="[Texte]"/>
      <dgm:spPr>
        <a:solidFill>
          <a:srgbClr val="FFC000"/>
        </a:solidFill>
      </dgm:spPr>
      <dgm:t>
        <a:bodyPr/>
        <a:lstStyle/>
        <a:p>
          <a:r>
            <a:rPr lang="fr-BE" dirty="0">
              <a:solidFill>
                <a:schemeClr val="tx1"/>
              </a:solidFill>
            </a:rPr>
            <a:t>Elèves</a:t>
          </a:r>
        </a:p>
      </dgm:t>
    </dgm:pt>
    <dgm:pt modelId="{AF2399F2-54D7-41F5-B038-89E242EBE7B5}" type="parTrans" cxnId="{BD059928-18D7-4A89-A63C-E825E2507A74}">
      <dgm:prSet/>
      <dgm:spPr/>
      <dgm:t>
        <a:bodyPr/>
        <a:lstStyle/>
        <a:p>
          <a:endParaRPr lang="fr-BE"/>
        </a:p>
      </dgm:t>
    </dgm:pt>
    <dgm:pt modelId="{A5D15CDC-3C0D-4B2D-ABBB-E56837745A74}" type="sibTrans" cxnId="{BD059928-18D7-4A89-A63C-E825E2507A74}">
      <dgm:prSet/>
      <dgm:spPr>
        <a:solidFill>
          <a:srgbClr val="FFC000"/>
        </a:solidFill>
      </dgm:spPr>
      <dgm:t>
        <a:bodyPr/>
        <a:lstStyle/>
        <a:p>
          <a:endParaRPr lang="fr-BE" dirty="0"/>
        </a:p>
      </dgm:t>
    </dgm:pt>
    <dgm:pt modelId="{40C0441D-0F6C-4C7C-BE3E-9301D0FEB7A6}" type="pres">
      <dgm:prSet presAssocID="{7C2980D9-93D2-489D-8327-6B94B1E4E945}" presName="Name0" presStyleCnt="0">
        <dgm:presLayoutVars>
          <dgm:dir/>
          <dgm:resizeHandles val="exact"/>
        </dgm:presLayoutVars>
      </dgm:prSet>
      <dgm:spPr/>
    </dgm:pt>
    <dgm:pt modelId="{00236734-F065-427D-99C1-390601D493CF}" type="pres">
      <dgm:prSet presAssocID="{270025E0-B469-481B-8F15-18B8CD6ECCDF}" presName="node" presStyleLbl="node1" presStyleIdx="0" presStyleCnt="3" custScaleX="154207" custScaleY="120943" custRadScaleRad="44313" custRadScaleInc="282232">
        <dgm:presLayoutVars>
          <dgm:bulletEnabled val="1"/>
        </dgm:presLayoutVars>
      </dgm:prSet>
      <dgm:spPr/>
    </dgm:pt>
    <dgm:pt modelId="{E1A0FD9A-634F-4B61-BA0B-3C6670CF15A1}" type="pres">
      <dgm:prSet presAssocID="{97771BB0-7B97-4861-82A6-360A693045F9}" presName="sibTrans" presStyleLbl="sibTrans2D1" presStyleIdx="0" presStyleCnt="3"/>
      <dgm:spPr/>
    </dgm:pt>
    <dgm:pt modelId="{E4EF093D-D826-4918-BF76-28C491B562CF}" type="pres">
      <dgm:prSet presAssocID="{97771BB0-7B97-4861-82A6-360A693045F9}" presName="connectorText" presStyleLbl="sibTrans2D1" presStyleIdx="0" presStyleCnt="3"/>
      <dgm:spPr/>
    </dgm:pt>
    <dgm:pt modelId="{AC9C10A5-AFE0-4404-8ED9-A61DA84322AD}" type="pres">
      <dgm:prSet presAssocID="{509F3892-3133-4EBE-B791-208E6A36ABBF}" presName="node" presStyleLbl="node1" presStyleIdx="1" presStyleCnt="3" custRadScaleRad="108506" custRadScaleInc="-120859">
        <dgm:presLayoutVars>
          <dgm:bulletEnabled val="1"/>
        </dgm:presLayoutVars>
      </dgm:prSet>
      <dgm:spPr/>
    </dgm:pt>
    <dgm:pt modelId="{11792E1E-82B4-4F9F-ABF9-62592F3A4859}" type="pres">
      <dgm:prSet presAssocID="{DCA475C8-9346-4456-AD13-DF007D05E0E4}" presName="sibTrans" presStyleLbl="sibTrans2D1" presStyleIdx="1" presStyleCnt="3"/>
      <dgm:spPr/>
    </dgm:pt>
    <dgm:pt modelId="{DFA18880-082F-4305-88A4-7D06EEEDB5F9}" type="pres">
      <dgm:prSet presAssocID="{DCA475C8-9346-4456-AD13-DF007D05E0E4}" presName="connectorText" presStyleLbl="sibTrans2D1" presStyleIdx="1" presStyleCnt="3"/>
      <dgm:spPr/>
    </dgm:pt>
    <dgm:pt modelId="{051AA8B2-E20F-41C9-8B96-C604F9A0A515}" type="pres">
      <dgm:prSet presAssocID="{7CB5F08D-9B8F-4982-985A-6A1632AD3228}" presName="node" presStyleLbl="node1" presStyleIdx="2" presStyleCnt="3" custRadScaleRad="110435" custRadScaleInc="120698">
        <dgm:presLayoutVars>
          <dgm:bulletEnabled val="1"/>
        </dgm:presLayoutVars>
      </dgm:prSet>
      <dgm:spPr/>
    </dgm:pt>
    <dgm:pt modelId="{96E94ABA-BB7F-49EB-B85F-481F7E1527F3}" type="pres">
      <dgm:prSet presAssocID="{A5D15CDC-3C0D-4B2D-ABBB-E56837745A74}" presName="sibTrans" presStyleLbl="sibTrans2D1" presStyleIdx="2" presStyleCnt="3"/>
      <dgm:spPr/>
    </dgm:pt>
    <dgm:pt modelId="{EAA177FD-5E8F-4455-A353-35AFD3BDDE98}" type="pres">
      <dgm:prSet presAssocID="{A5D15CDC-3C0D-4B2D-ABBB-E56837745A74}" presName="connectorText" presStyleLbl="sibTrans2D1" presStyleIdx="2" presStyleCnt="3"/>
      <dgm:spPr/>
    </dgm:pt>
  </dgm:ptLst>
  <dgm:cxnLst>
    <dgm:cxn modelId="{8C76A922-1BD6-48B4-A161-A7F5F5F73C1E}" type="presOf" srcId="{A5D15CDC-3C0D-4B2D-ABBB-E56837745A74}" destId="{EAA177FD-5E8F-4455-A353-35AFD3BDDE98}" srcOrd="1" destOrd="0" presId="urn:microsoft.com/office/officeart/2005/8/layout/cycle7"/>
    <dgm:cxn modelId="{BD059928-18D7-4A89-A63C-E825E2507A74}" srcId="{7C2980D9-93D2-489D-8327-6B94B1E4E945}" destId="{7CB5F08D-9B8F-4982-985A-6A1632AD3228}" srcOrd="2" destOrd="0" parTransId="{AF2399F2-54D7-41F5-B038-89E242EBE7B5}" sibTransId="{A5D15CDC-3C0D-4B2D-ABBB-E56837745A74}"/>
    <dgm:cxn modelId="{A7082333-4C96-4CC8-BDAE-02A89B9176C3}" type="presOf" srcId="{A5D15CDC-3C0D-4B2D-ABBB-E56837745A74}" destId="{96E94ABA-BB7F-49EB-B85F-481F7E1527F3}" srcOrd="0" destOrd="0" presId="urn:microsoft.com/office/officeart/2005/8/layout/cycle7"/>
    <dgm:cxn modelId="{7D3D9471-BB94-4DB4-807A-59200EB8DFBD}" type="presOf" srcId="{7C2980D9-93D2-489D-8327-6B94B1E4E945}" destId="{40C0441D-0F6C-4C7C-BE3E-9301D0FEB7A6}" srcOrd="0" destOrd="0" presId="urn:microsoft.com/office/officeart/2005/8/layout/cycle7"/>
    <dgm:cxn modelId="{0BE4A178-2A66-4CDD-B2C5-08D61CF0136B}" type="presOf" srcId="{270025E0-B469-481B-8F15-18B8CD6ECCDF}" destId="{00236734-F065-427D-99C1-390601D493CF}" srcOrd="0" destOrd="0" presId="urn:microsoft.com/office/officeart/2005/8/layout/cycle7"/>
    <dgm:cxn modelId="{130B9E84-820B-47FA-B975-BA079569D7A5}" srcId="{7C2980D9-93D2-489D-8327-6B94B1E4E945}" destId="{509F3892-3133-4EBE-B791-208E6A36ABBF}" srcOrd="1" destOrd="0" parTransId="{9B94C12E-7FC0-464F-B354-1B331F84B11A}" sibTransId="{DCA475C8-9346-4456-AD13-DF007D05E0E4}"/>
    <dgm:cxn modelId="{580F1587-A584-4763-894C-9443CCC96D51}" type="presOf" srcId="{509F3892-3133-4EBE-B791-208E6A36ABBF}" destId="{AC9C10A5-AFE0-4404-8ED9-A61DA84322AD}" srcOrd="0" destOrd="0" presId="urn:microsoft.com/office/officeart/2005/8/layout/cycle7"/>
    <dgm:cxn modelId="{2F77CEA1-19A0-401E-932B-4C86BC926074}" type="presOf" srcId="{7CB5F08D-9B8F-4982-985A-6A1632AD3228}" destId="{051AA8B2-E20F-41C9-8B96-C604F9A0A515}" srcOrd="0" destOrd="0" presId="urn:microsoft.com/office/officeart/2005/8/layout/cycle7"/>
    <dgm:cxn modelId="{FCD072AC-BAF9-4453-B570-7C06370757B1}" type="presOf" srcId="{97771BB0-7B97-4861-82A6-360A693045F9}" destId="{E4EF093D-D826-4918-BF76-28C491B562CF}" srcOrd="1" destOrd="0" presId="urn:microsoft.com/office/officeart/2005/8/layout/cycle7"/>
    <dgm:cxn modelId="{48A9F2AE-D14A-4EEE-9732-B6E69D65A5D2}" type="presOf" srcId="{DCA475C8-9346-4456-AD13-DF007D05E0E4}" destId="{11792E1E-82B4-4F9F-ABF9-62592F3A4859}" srcOrd="0" destOrd="0" presId="urn:microsoft.com/office/officeart/2005/8/layout/cycle7"/>
    <dgm:cxn modelId="{656F21B2-A751-4D09-92ED-C342820E69CE}" srcId="{7C2980D9-93D2-489D-8327-6B94B1E4E945}" destId="{270025E0-B469-481B-8F15-18B8CD6ECCDF}" srcOrd="0" destOrd="0" parTransId="{C21369B1-16BB-4B16-87CB-ABB85642A5CB}" sibTransId="{97771BB0-7B97-4861-82A6-360A693045F9}"/>
    <dgm:cxn modelId="{CD2EF8F0-86CE-43FC-B9D6-EF2C2ABAB6C8}" type="presOf" srcId="{97771BB0-7B97-4861-82A6-360A693045F9}" destId="{E1A0FD9A-634F-4B61-BA0B-3C6670CF15A1}" srcOrd="0" destOrd="0" presId="urn:microsoft.com/office/officeart/2005/8/layout/cycle7"/>
    <dgm:cxn modelId="{67D137FD-BA1A-463A-B66E-730A20E3FD08}" type="presOf" srcId="{DCA475C8-9346-4456-AD13-DF007D05E0E4}" destId="{DFA18880-082F-4305-88A4-7D06EEEDB5F9}" srcOrd="1" destOrd="0" presId="urn:microsoft.com/office/officeart/2005/8/layout/cycle7"/>
    <dgm:cxn modelId="{C4AF32D8-5CE3-4509-9AFA-A0813F4A58D5}" type="presParOf" srcId="{40C0441D-0F6C-4C7C-BE3E-9301D0FEB7A6}" destId="{00236734-F065-427D-99C1-390601D493CF}" srcOrd="0" destOrd="0" presId="urn:microsoft.com/office/officeart/2005/8/layout/cycle7"/>
    <dgm:cxn modelId="{BE64F202-A9A0-4BF7-8FD3-AFF7F66866B7}" type="presParOf" srcId="{40C0441D-0F6C-4C7C-BE3E-9301D0FEB7A6}" destId="{E1A0FD9A-634F-4B61-BA0B-3C6670CF15A1}" srcOrd="1" destOrd="0" presId="urn:microsoft.com/office/officeart/2005/8/layout/cycle7"/>
    <dgm:cxn modelId="{4A044E37-FF48-438B-9F13-2B80C77B2CBE}" type="presParOf" srcId="{E1A0FD9A-634F-4B61-BA0B-3C6670CF15A1}" destId="{E4EF093D-D826-4918-BF76-28C491B562CF}" srcOrd="0" destOrd="0" presId="urn:microsoft.com/office/officeart/2005/8/layout/cycle7"/>
    <dgm:cxn modelId="{8F44E51A-EE6A-4060-97FD-FBC2FF5C396F}" type="presParOf" srcId="{40C0441D-0F6C-4C7C-BE3E-9301D0FEB7A6}" destId="{AC9C10A5-AFE0-4404-8ED9-A61DA84322AD}" srcOrd="2" destOrd="0" presId="urn:microsoft.com/office/officeart/2005/8/layout/cycle7"/>
    <dgm:cxn modelId="{6E2F11C0-7D8E-42F4-9D00-92022B975E7E}" type="presParOf" srcId="{40C0441D-0F6C-4C7C-BE3E-9301D0FEB7A6}" destId="{11792E1E-82B4-4F9F-ABF9-62592F3A4859}" srcOrd="3" destOrd="0" presId="urn:microsoft.com/office/officeart/2005/8/layout/cycle7"/>
    <dgm:cxn modelId="{92C6F261-FE48-40B2-8D60-A47126CEA3EE}" type="presParOf" srcId="{11792E1E-82B4-4F9F-ABF9-62592F3A4859}" destId="{DFA18880-082F-4305-88A4-7D06EEEDB5F9}" srcOrd="0" destOrd="0" presId="urn:microsoft.com/office/officeart/2005/8/layout/cycle7"/>
    <dgm:cxn modelId="{DA01E5DF-ECC6-4901-B02C-EFA019C84A82}" type="presParOf" srcId="{40C0441D-0F6C-4C7C-BE3E-9301D0FEB7A6}" destId="{051AA8B2-E20F-41C9-8B96-C604F9A0A515}" srcOrd="4" destOrd="0" presId="urn:microsoft.com/office/officeart/2005/8/layout/cycle7"/>
    <dgm:cxn modelId="{97A10258-51F5-489D-A6BB-A8FB893B7D49}" type="presParOf" srcId="{40C0441D-0F6C-4C7C-BE3E-9301D0FEB7A6}" destId="{96E94ABA-BB7F-49EB-B85F-481F7E1527F3}" srcOrd="5" destOrd="0" presId="urn:microsoft.com/office/officeart/2005/8/layout/cycle7"/>
    <dgm:cxn modelId="{9F2CBD1E-9F37-49AD-A4D9-7AE54FC1CFDA}" type="presParOf" srcId="{96E94ABA-BB7F-49EB-B85F-481F7E1527F3}" destId="{EAA177FD-5E8F-4455-A353-35AFD3BDDE9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5FBCB-F8F9-4549-9830-A928B4A37292}"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FE8D38E-8464-4853-8CE4-C1A48DB667C5}">
      <dgm:prSet phldrT="[Texte]"/>
      <dgm:spPr/>
      <dgm:t>
        <a:bodyPr/>
        <a:lstStyle/>
        <a:p>
          <a:r>
            <a:rPr lang="fr-FR" dirty="0"/>
            <a:t> </a:t>
          </a:r>
        </a:p>
      </dgm:t>
    </dgm:pt>
    <dgm:pt modelId="{A7E971EA-9D0B-475B-88B4-37ACEBFD64F6}" type="sibTrans" cxnId="{CE2B8242-92A3-4E51-9F29-0F015702C67D}">
      <dgm:prSet/>
      <dgm:spPr>
        <a:blipFill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fr-FR"/>
        </a:p>
      </dgm:t>
      <dgm:extLst>
        <a:ext uri="{E40237B7-FDA0-4F09-8148-C483321AD2D9}">
          <dgm14:cNvPr xmlns:dgm14="http://schemas.microsoft.com/office/drawing/2010/diagram" id="0" name="" descr="ange_2050564"/>
        </a:ext>
      </dgm:extLst>
    </dgm:pt>
    <dgm:pt modelId="{13F25C2F-1472-47AB-A467-47B507BF4AC4}" type="parTrans" cxnId="{CE2B8242-92A3-4E51-9F29-0F015702C67D}">
      <dgm:prSet/>
      <dgm:spPr/>
      <dgm:t>
        <a:bodyPr/>
        <a:lstStyle/>
        <a:p>
          <a:endParaRPr lang="fr-FR"/>
        </a:p>
      </dgm:t>
    </dgm:pt>
    <dgm:pt modelId="{D802F83B-FB4E-4A92-A3F1-7221B843718A}" type="pres">
      <dgm:prSet presAssocID="{AF35FBCB-F8F9-4549-9830-A928B4A37292}" presName="Name0" presStyleCnt="0">
        <dgm:presLayoutVars>
          <dgm:chMax val="7"/>
          <dgm:chPref val="7"/>
          <dgm:dir/>
        </dgm:presLayoutVars>
      </dgm:prSet>
      <dgm:spPr/>
    </dgm:pt>
    <dgm:pt modelId="{08F2DD69-0420-4BD1-8156-D4C11D0C86E2}" type="pres">
      <dgm:prSet presAssocID="{AF35FBCB-F8F9-4549-9830-A928B4A37292}" presName="Name1" presStyleCnt="0"/>
      <dgm:spPr/>
    </dgm:pt>
    <dgm:pt modelId="{E677DB26-D38D-4E01-8656-8EEB05422B27}" type="pres">
      <dgm:prSet presAssocID="{A7E971EA-9D0B-475B-88B4-37ACEBFD64F6}" presName="picture_1" presStyleCnt="0"/>
      <dgm:spPr/>
    </dgm:pt>
    <dgm:pt modelId="{7C2D1ADB-DB81-46A8-9843-9214BCE8D3E9}" type="pres">
      <dgm:prSet presAssocID="{A7E971EA-9D0B-475B-88B4-37ACEBFD64F6}" presName="pictureRepeatNode" presStyleLbl="alignImgPlace1" presStyleIdx="0" presStyleCnt="1" custScaleX="100893" custScaleY="98196" custLinFactNeighborX="-42890" custLinFactNeighborY="-13615"/>
      <dgm:spPr/>
    </dgm:pt>
    <dgm:pt modelId="{7A8DCA60-BAE7-458E-9EAD-DB27DD122F22}" type="pres">
      <dgm:prSet presAssocID="{DFE8D38E-8464-4853-8CE4-C1A48DB667C5}" presName="text_1" presStyleLbl="node1" presStyleIdx="0" presStyleCnt="0">
        <dgm:presLayoutVars>
          <dgm:bulletEnabled val="1"/>
        </dgm:presLayoutVars>
      </dgm:prSet>
      <dgm:spPr/>
    </dgm:pt>
  </dgm:ptLst>
  <dgm:cxnLst>
    <dgm:cxn modelId="{CE2B8242-92A3-4E51-9F29-0F015702C67D}" srcId="{AF35FBCB-F8F9-4549-9830-A928B4A37292}" destId="{DFE8D38E-8464-4853-8CE4-C1A48DB667C5}" srcOrd="0" destOrd="0" parTransId="{13F25C2F-1472-47AB-A467-47B507BF4AC4}" sibTransId="{A7E971EA-9D0B-475B-88B4-37ACEBFD64F6}"/>
    <dgm:cxn modelId="{3E28AE4C-757F-4EDE-8DE4-A90B1FEB34EC}" type="presOf" srcId="{AF35FBCB-F8F9-4549-9830-A928B4A37292}" destId="{D802F83B-FB4E-4A92-A3F1-7221B843718A}" srcOrd="0" destOrd="0" presId="urn:microsoft.com/office/officeart/2008/layout/CircularPictureCallout"/>
    <dgm:cxn modelId="{05DA1575-9B9D-44AC-83EF-986E8AD975C7}" type="presOf" srcId="{A7E971EA-9D0B-475B-88B4-37ACEBFD64F6}" destId="{7C2D1ADB-DB81-46A8-9843-9214BCE8D3E9}" srcOrd="0" destOrd="0" presId="urn:microsoft.com/office/officeart/2008/layout/CircularPictureCallout"/>
    <dgm:cxn modelId="{FAD11189-66FF-470C-92BF-03588157E23C}" type="presOf" srcId="{DFE8D38E-8464-4853-8CE4-C1A48DB667C5}" destId="{7A8DCA60-BAE7-458E-9EAD-DB27DD122F22}" srcOrd="0" destOrd="0" presId="urn:microsoft.com/office/officeart/2008/layout/CircularPictureCallout"/>
    <dgm:cxn modelId="{0445C1F4-7060-4532-9362-0FA7FD160479}" type="presParOf" srcId="{D802F83B-FB4E-4A92-A3F1-7221B843718A}" destId="{08F2DD69-0420-4BD1-8156-D4C11D0C86E2}" srcOrd="0" destOrd="0" presId="urn:microsoft.com/office/officeart/2008/layout/CircularPictureCallout"/>
    <dgm:cxn modelId="{9514BB84-AFD9-4BF2-A235-2F6CDCCBC170}" type="presParOf" srcId="{08F2DD69-0420-4BD1-8156-D4C11D0C86E2}" destId="{E677DB26-D38D-4E01-8656-8EEB05422B27}" srcOrd="0" destOrd="0" presId="urn:microsoft.com/office/officeart/2008/layout/CircularPictureCallout"/>
    <dgm:cxn modelId="{B3F2DAA3-E3A9-4180-B583-697CE243F7C2}" type="presParOf" srcId="{E677DB26-D38D-4E01-8656-8EEB05422B27}" destId="{7C2D1ADB-DB81-46A8-9843-9214BCE8D3E9}" srcOrd="0" destOrd="0" presId="urn:microsoft.com/office/officeart/2008/layout/CircularPictureCallout"/>
    <dgm:cxn modelId="{6057BBC1-46BF-47BF-AA58-9796D3617A72}" type="presParOf" srcId="{08F2DD69-0420-4BD1-8156-D4C11D0C86E2}" destId="{7A8DCA60-BAE7-458E-9EAD-DB27DD122F22}" srcOrd="1" destOrd="0" presId="urn:microsoft.com/office/officeart/2008/layout/CircularPictureCallou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70269-AE31-473D-B54A-88A1F87C27E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9F3EEAF9-D5E0-4A53-9D1C-303385E62A3D}">
      <dgm:prSet phldrT="[Texte]"/>
      <dgm:spPr/>
      <dgm:t>
        <a:bodyPr/>
        <a:lstStyle/>
        <a:p>
          <a:r>
            <a:rPr lang="fr-FR" dirty="0"/>
            <a:t> </a:t>
          </a:r>
        </a:p>
      </dgm:t>
    </dgm:pt>
    <dgm:pt modelId="{E1AEFCF2-06E9-42A0-B489-84988A8A018D}" type="sibTrans" cxnId="{1E2568AA-0B09-4D0C-80E3-A0B19F5369DC}">
      <dgm:prSet/>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dgm:spPr>
      <dgm:t>
        <a:bodyPr/>
        <a:lstStyle/>
        <a:p>
          <a:endParaRPr lang="fr-FR"/>
        </a:p>
      </dgm:t>
      <dgm:extLst>
        <a:ext uri="{E40237B7-FDA0-4F09-8148-C483321AD2D9}">
          <dgm14:cNvPr xmlns:dgm14="http://schemas.microsoft.com/office/drawing/2010/diagram" id="0" name="" descr="https://www.vousnousils.fr/wp-content/uploads/2014/04/Enseignant.jpg"/>
        </a:ext>
      </dgm:extLst>
    </dgm:pt>
    <dgm:pt modelId="{97103F2C-0087-4677-861C-7B3405B3189F}" type="parTrans" cxnId="{1E2568AA-0B09-4D0C-80E3-A0B19F5369DC}">
      <dgm:prSet/>
      <dgm:spPr/>
      <dgm:t>
        <a:bodyPr/>
        <a:lstStyle/>
        <a:p>
          <a:endParaRPr lang="fr-FR"/>
        </a:p>
      </dgm:t>
    </dgm:pt>
    <dgm:pt modelId="{698BFFB6-E4B0-40C4-A9F8-38671B3D98CB}" type="pres">
      <dgm:prSet presAssocID="{EFC70269-AE31-473D-B54A-88A1F87C27EC}" presName="Name0" presStyleCnt="0">
        <dgm:presLayoutVars>
          <dgm:chMax val="7"/>
          <dgm:chPref val="7"/>
          <dgm:dir/>
        </dgm:presLayoutVars>
      </dgm:prSet>
      <dgm:spPr/>
    </dgm:pt>
    <dgm:pt modelId="{B2A7C9E0-E2AE-421A-9171-B4ED97D98A30}" type="pres">
      <dgm:prSet presAssocID="{EFC70269-AE31-473D-B54A-88A1F87C27EC}" presName="Name1" presStyleCnt="0"/>
      <dgm:spPr/>
    </dgm:pt>
    <dgm:pt modelId="{9E743B38-598F-4E99-AFEC-A35FA933DA1D}" type="pres">
      <dgm:prSet presAssocID="{E1AEFCF2-06E9-42A0-B489-84988A8A018D}" presName="picture_1" presStyleCnt="0"/>
      <dgm:spPr/>
    </dgm:pt>
    <dgm:pt modelId="{52052938-6D44-468A-A07B-C367B519718A}" type="pres">
      <dgm:prSet presAssocID="{E1AEFCF2-06E9-42A0-B489-84988A8A018D}" presName="pictureRepeatNode" presStyleLbl="alignImgPlace1" presStyleIdx="0" presStyleCnt="1" custScaleX="105884" custScaleY="110903" custLinFactNeighborX="-27747" custLinFactNeighborY="20821"/>
      <dgm:spPr/>
    </dgm:pt>
    <dgm:pt modelId="{D04E3EAE-1113-4E1C-899C-5287A9794832}" type="pres">
      <dgm:prSet presAssocID="{9F3EEAF9-D5E0-4A53-9D1C-303385E62A3D}" presName="text_1" presStyleLbl="node1" presStyleIdx="0" presStyleCnt="0" custFlipVert="1" custFlipHor="0" custScaleX="31800" custScaleY="27979">
        <dgm:presLayoutVars>
          <dgm:bulletEnabled val="1"/>
        </dgm:presLayoutVars>
      </dgm:prSet>
      <dgm:spPr/>
    </dgm:pt>
  </dgm:ptLst>
  <dgm:cxnLst>
    <dgm:cxn modelId="{B561FA65-36D8-44A3-9F9C-F30DB9EC38DF}" type="presOf" srcId="{EFC70269-AE31-473D-B54A-88A1F87C27EC}" destId="{698BFFB6-E4B0-40C4-A9F8-38671B3D98CB}" srcOrd="0" destOrd="0" presId="urn:microsoft.com/office/officeart/2008/layout/CircularPictureCallout"/>
    <dgm:cxn modelId="{515EEE84-4945-4D41-A0CE-70D7FE1A3B36}" type="presOf" srcId="{9F3EEAF9-D5E0-4A53-9D1C-303385E62A3D}" destId="{D04E3EAE-1113-4E1C-899C-5287A9794832}" srcOrd="0" destOrd="0" presId="urn:microsoft.com/office/officeart/2008/layout/CircularPictureCallout"/>
    <dgm:cxn modelId="{1E2568AA-0B09-4D0C-80E3-A0B19F5369DC}" srcId="{EFC70269-AE31-473D-B54A-88A1F87C27EC}" destId="{9F3EEAF9-D5E0-4A53-9D1C-303385E62A3D}" srcOrd="0" destOrd="0" parTransId="{97103F2C-0087-4677-861C-7B3405B3189F}" sibTransId="{E1AEFCF2-06E9-42A0-B489-84988A8A018D}"/>
    <dgm:cxn modelId="{92D336D1-3AC2-491D-9233-08D137417C34}" type="presOf" srcId="{E1AEFCF2-06E9-42A0-B489-84988A8A018D}" destId="{52052938-6D44-468A-A07B-C367B519718A}" srcOrd="0" destOrd="0" presId="urn:microsoft.com/office/officeart/2008/layout/CircularPictureCallout"/>
    <dgm:cxn modelId="{8FEDB0B5-903E-491F-9CC4-47D427643101}" type="presParOf" srcId="{698BFFB6-E4B0-40C4-A9F8-38671B3D98CB}" destId="{B2A7C9E0-E2AE-421A-9171-B4ED97D98A30}" srcOrd="0" destOrd="0" presId="urn:microsoft.com/office/officeart/2008/layout/CircularPictureCallout"/>
    <dgm:cxn modelId="{5BD4EBA9-5FE8-439E-BC67-8F549657BE14}" type="presParOf" srcId="{B2A7C9E0-E2AE-421A-9171-B4ED97D98A30}" destId="{9E743B38-598F-4E99-AFEC-A35FA933DA1D}" srcOrd="0" destOrd="0" presId="urn:microsoft.com/office/officeart/2008/layout/CircularPictureCallout"/>
    <dgm:cxn modelId="{3FBDB1A7-4A42-48F4-BA5F-E82300A84BBC}" type="presParOf" srcId="{9E743B38-598F-4E99-AFEC-A35FA933DA1D}" destId="{52052938-6D44-468A-A07B-C367B519718A}" srcOrd="0" destOrd="0" presId="urn:microsoft.com/office/officeart/2008/layout/CircularPictureCallout"/>
    <dgm:cxn modelId="{5BCE3A18-88A8-42F0-BC40-4B42B3B915CC}" type="presParOf" srcId="{B2A7C9E0-E2AE-421A-9171-B4ED97D98A30}" destId="{D04E3EAE-1113-4E1C-899C-5287A9794832}" srcOrd="1" destOrd="0" presId="urn:microsoft.com/office/officeart/2008/layout/CircularPictureCallout"/>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80DA6B-5C63-43C9-A7E0-066F607CFC32}"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F4DB866-3841-4B52-9450-FC2BA73702B1}">
      <dgm:prSet phldrT="[Texte]"/>
      <dgm:spPr/>
      <dgm:t>
        <a:bodyPr/>
        <a:lstStyle/>
        <a:p>
          <a:r>
            <a:rPr lang="fr-FR" dirty="0"/>
            <a:t> </a:t>
          </a:r>
        </a:p>
      </dgm:t>
    </dgm:pt>
    <dgm:pt modelId="{161BA6A2-56CB-43BF-96BE-B8FB79A2EE6F}" type="parTrans" cxnId="{79B23EE8-5A39-4146-BACE-DD531392F166}">
      <dgm:prSet/>
      <dgm:spPr/>
      <dgm:t>
        <a:bodyPr/>
        <a:lstStyle/>
        <a:p>
          <a:endParaRPr lang="fr-FR"/>
        </a:p>
      </dgm:t>
    </dgm:pt>
    <dgm:pt modelId="{66CD278E-42AE-4D3B-B286-4FD36095DECE}" type="sibTrans" cxnId="{79B23EE8-5A39-4146-BACE-DD531392F166}">
      <dgm:prSet/>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fr-FR"/>
        </a:p>
      </dgm:t>
      <dgm:extLst>
        <a:ext uri="{E40237B7-FDA0-4F09-8148-C483321AD2D9}">
          <dgm14:cNvPr xmlns:dgm14="http://schemas.microsoft.com/office/drawing/2010/diagram" id="0" name="" descr="RÃ©sultat de recherche d'images pour &quot;technicien de maintenance&quot;"/>
        </a:ext>
      </dgm:extLst>
    </dgm:pt>
    <dgm:pt modelId="{E08BA18F-D6FB-466B-88EC-22D301B0E354}" type="pres">
      <dgm:prSet presAssocID="{7480DA6B-5C63-43C9-A7E0-066F607CFC32}" presName="Name0" presStyleCnt="0">
        <dgm:presLayoutVars>
          <dgm:chMax val="7"/>
          <dgm:chPref val="7"/>
          <dgm:dir/>
        </dgm:presLayoutVars>
      </dgm:prSet>
      <dgm:spPr/>
    </dgm:pt>
    <dgm:pt modelId="{5839BD2E-C6DB-4416-9765-B7E9B9F4ACDD}" type="pres">
      <dgm:prSet presAssocID="{7480DA6B-5C63-43C9-A7E0-066F607CFC32}" presName="Name1" presStyleCnt="0"/>
      <dgm:spPr/>
    </dgm:pt>
    <dgm:pt modelId="{9255CDBC-3079-4417-88CC-CDBF070A2105}" type="pres">
      <dgm:prSet presAssocID="{66CD278E-42AE-4D3B-B286-4FD36095DECE}" presName="picture_1" presStyleCnt="0"/>
      <dgm:spPr/>
    </dgm:pt>
    <dgm:pt modelId="{3F5247B4-BC04-4927-97CA-31521CBF2E72}" type="pres">
      <dgm:prSet presAssocID="{66CD278E-42AE-4D3B-B286-4FD36095DECE}" presName="pictureRepeatNode" presStyleLbl="alignImgPlace1" presStyleIdx="0" presStyleCnt="1" custScaleX="71241" custScaleY="72531" custLinFactNeighborX="-31132" custLinFactNeighborY="-31310"/>
      <dgm:spPr/>
    </dgm:pt>
    <dgm:pt modelId="{F8E3982A-28AE-4990-98BB-E76BBF0EE7B1}" type="pres">
      <dgm:prSet presAssocID="{CF4DB866-3841-4B52-9450-FC2BA73702B1}" presName="text_1" presStyleLbl="node1" presStyleIdx="0" presStyleCnt="0">
        <dgm:presLayoutVars>
          <dgm:bulletEnabled val="1"/>
        </dgm:presLayoutVars>
      </dgm:prSet>
      <dgm:spPr/>
    </dgm:pt>
  </dgm:ptLst>
  <dgm:cxnLst>
    <dgm:cxn modelId="{E158994D-FCD8-4E19-8571-2302DACE8957}" type="presOf" srcId="{CF4DB866-3841-4B52-9450-FC2BA73702B1}" destId="{F8E3982A-28AE-4990-98BB-E76BBF0EE7B1}" srcOrd="0" destOrd="0" presId="urn:microsoft.com/office/officeart/2008/layout/CircularPictureCallout"/>
    <dgm:cxn modelId="{08555D56-4A59-4CAA-ADCB-4691B1E7022C}" type="presOf" srcId="{66CD278E-42AE-4D3B-B286-4FD36095DECE}" destId="{3F5247B4-BC04-4927-97CA-31521CBF2E72}" srcOrd="0" destOrd="0" presId="urn:microsoft.com/office/officeart/2008/layout/CircularPictureCallout"/>
    <dgm:cxn modelId="{79B23EE8-5A39-4146-BACE-DD531392F166}" srcId="{7480DA6B-5C63-43C9-A7E0-066F607CFC32}" destId="{CF4DB866-3841-4B52-9450-FC2BA73702B1}" srcOrd="0" destOrd="0" parTransId="{161BA6A2-56CB-43BF-96BE-B8FB79A2EE6F}" sibTransId="{66CD278E-42AE-4D3B-B286-4FD36095DECE}"/>
    <dgm:cxn modelId="{E3FBE9FD-1AF1-4F71-9643-BFC72C074D64}" type="presOf" srcId="{7480DA6B-5C63-43C9-A7E0-066F607CFC32}" destId="{E08BA18F-D6FB-466B-88EC-22D301B0E354}" srcOrd="0" destOrd="0" presId="urn:microsoft.com/office/officeart/2008/layout/CircularPictureCallout"/>
    <dgm:cxn modelId="{61B1E0F9-3834-4F4A-91C6-57084F72B86F}" type="presParOf" srcId="{E08BA18F-D6FB-466B-88EC-22D301B0E354}" destId="{5839BD2E-C6DB-4416-9765-B7E9B9F4ACDD}" srcOrd="0" destOrd="0" presId="urn:microsoft.com/office/officeart/2008/layout/CircularPictureCallout"/>
    <dgm:cxn modelId="{C50BA676-81A6-4E2E-8FD5-DB5302F011DD}" type="presParOf" srcId="{5839BD2E-C6DB-4416-9765-B7E9B9F4ACDD}" destId="{9255CDBC-3079-4417-88CC-CDBF070A2105}" srcOrd="0" destOrd="0" presId="urn:microsoft.com/office/officeart/2008/layout/CircularPictureCallout"/>
    <dgm:cxn modelId="{9FC9758D-060F-4A73-BAE2-CCA1C1CC79D3}" type="presParOf" srcId="{9255CDBC-3079-4417-88CC-CDBF070A2105}" destId="{3F5247B4-BC04-4927-97CA-31521CBF2E72}" srcOrd="0" destOrd="0" presId="urn:microsoft.com/office/officeart/2008/layout/CircularPictureCallout"/>
    <dgm:cxn modelId="{FBEEEA08-48F6-44EB-B080-F85546478F67}" type="presParOf" srcId="{5839BD2E-C6DB-4416-9765-B7E9B9F4ACDD}" destId="{F8E3982A-28AE-4990-98BB-E76BBF0EE7B1}" srcOrd="1" destOrd="0" presId="urn:microsoft.com/office/officeart/2008/layout/CircularPictureCallout"/>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35FBCB-F8F9-4549-9830-A928B4A37292}"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FE8D38E-8464-4853-8CE4-C1A48DB667C5}">
      <dgm:prSet phldrT="[Texte]"/>
      <dgm:spPr/>
      <dgm:t>
        <a:bodyPr/>
        <a:lstStyle/>
        <a:p>
          <a:r>
            <a:rPr lang="fr-FR" dirty="0"/>
            <a:t> </a:t>
          </a:r>
        </a:p>
      </dgm:t>
    </dgm:pt>
    <dgm:pt modelId="{A7E971EA-9D0B-475B-88B4-37ACEBFD64F6}" type="sibTrans" cxnId="{CE2B8242-92A3-4E51-9F29-0F015702C67D}">
      <dgm:prSet/>
      <dgm:spPr>
        <a:blipFill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fr-FR"/>
        </a:p>
      </dgm:t>
      <dgm:extLst>
        <a:ext uri="{E40237B7-FDA0-4F09-8148-C483321AD2D9}">
          <dgm14:cNvPr xmlns:dgm14="http://schemas.microsoft.com/office/drawing/2010/diagram" id="0" name="" descr="ange_2050564"/>
        </a:ext>
      </dgm:extLst>
    </dgm:pt>
    <dgm:pt modelId="{13F25C2F-1472-47AB-A467-47B507BF4AC4}" type="parTrans" cxnId="{CE2B8242-92A3-4E51-9F29-0F015702C67D}">
      <dgm:prSet/>
      <dgm:spPr/>
      <dgm:t>
        <a:bodyPr/>
        <a:lstStyle/>
        <a:p>
          <a:endParaRPr lang="fr-FR"/>
        </a:p>
      </dgm:t>
    </dgm:pt>
    <dgm:pt modelId="{D802F83B-FB4E-4A92-A3F1-7221B843718A}" type="pres">
      <dgm:prSet presAssocID="{AF35FBCB-F8F9-4549-9830-A928B4A37292}" presName="Name0" presStyleCnt="0">
        <dgm:presLayoutVars>
          <dgm:chMax val="7"/>
          <dgm:chPref val="7"/>
          <dgm:dir/>
        </dgm:presLayoutVars>
      </dgm:prSet>
      <dgm:spPr/>
    </dgm:pt>
    <dgm:pt modelId="{08F2DD69-0420-4BD1-8156-D4C11D0C86E2}" type="pres">
      <dgm:prSet presAssocID="{AF35FBCB-F8F9-4549-9830-A928B4A37292}" presName="Name1" presStyleCnt="0"/>
      <dgm:spPr/>
    </dgm:pt>
    <dgm:pt modelId="{E677DB26-D38D-4E01-8656-8EEB05422B27}" type="pres">
      <dgm:prSet presAssocID="{A7E971EA-9D0B-475B-88B4-37ACEBFD64F6}" presName="picture_1" presStyleCnt="0"/>
      <dgm:spPr/>
    </dgm:pt>
    <dgm:pt modelId="{7C2D1ADB-DB81-46A8-9843-9214BCE8D3E9}" type="pres">
      <dgm:prSet presAssocID="{A7E971EA-9D0B-475B-88B4-37ACEBFD64F6}" presName="pictureRepeatNode" presStyleLbl="alignImgPlace1" presStyleIdx="0" presStyleCnt="1" custScaleX="100893" custScaleY="98196" custLinFactNeighborX="-21158" custLinFactNeighborY="52989"/>
      <dgm:spPr/>
    </dgm:pt>
    <dgm:pt modelId="{7A8DCA60-BAE7-458E-9EAD-DB27DD122F22}" type="pres">
      <dgm:prSet presAssocID="{DFE8D38E-8464-4853-8CE4-C1A48DB667C5}" presName="text_1" presStyleLbl="node1" presStyleIdx="0" presStyleCnt="0">
        <dgm:presLayoutVars>
          <dgm:bulletEnabled val="1"/>
        </dgm:presLayoutVars>
      </dgm:prSet>
      <dgm:spPr/>
    </dgm:pt>
  </dgm:ptLst>
  <dgm:cxnLst>
    <dgm:cxn modelId="{CE2B8242-92A3-4E51-9F29-0F015702C67D}" srcId="{AF35FBCB-F8F9-4549-9830-A928B4A37292}" destId="{DFE8D38E-8464-4853-8CE4-C1A48DB667C5}" srcOrd="0" destOrd="0" parTransId="{13F25C2F-1472-47AB-A467-47B507BF4AC4}" sibTransId="{A7E971EA-9D0B-475B-88B4-37ACEBFD64F6}"/>
    <dgm:cxn modelId="{3E28AE4C-757F-4EDE-8DE4-A90B1FEB34EC}" type="presOf" srcId="{AF35FBCB-F8F9-4549-9830-A928B4A37292}" destId="{D802F83B-FB4E-4A92-A3F1-7221B843718A}" srcOrd="0" destOrd="0" presId="urn:microsoft.com/office/officeart/2008/layout/CircularPictureCallout"/>
    <dgm:cxn modelId="{05DA1575-9B9D-44AC-83EF-986E8AD975C7}" type="presOf" srcId="{A7E971EA-9D0B-475B-88B4-37ACEBFD64F6}" destId="{7C2D1ADB-DB81-46A8-9843-9214BCE8D3E9}" srcOrd="0" destOrd="0" presId="urn:microsoft.com/office/officeart/2008/layout/CircularPictureCallout"/>
    <dgm:cxn modelId="{FAD11189-66FF-470C-92BF-03588157E23C}" type="presOf" srcId="{DFE8D38E-8464-4853-8CE4-C1A48DB667C5}" destId="{7A8DCA60-BAE7-458E-9EAD-DB27DD122F22}" srcOrd="0" destOrd="0" presId="urn:microsoft.com/office/officeart/2008/layout/CircularPictureCallout"/>
    <dgm:cxn modelId="{0445C1F4-7060-4532-9362-0FA7FD160479}" type="presParOf" srcId="{D802F83B-FB4E-4A92-A3F1-7221B843718A}" destId="{08F2DD69-0420-4BD1-8156-D4C11D0C86E2}" srcOrd="0" destOrd="0" presId="urn:microsoft.com/office/officeart/2008/layout/CircularPictureCallout"/>
    <dgm:cxn modelId="{9514BB84-AFD9-4BF2-A235-2F6CDCCBC170}" type="presParOf" srcId="{08F2DD69-0420-4BD1-8156-D4C11D0C86E2}" destId="{E677DB26-D38D-4E01-8656-8EEB05422B27}" srcOrd="0" destOrd="0" presId="urn:microsoft.com/office/officeart/2008/layout/CircularPictureCallout"/>
    <dgm:cxn modelId="{B3F2DAA3-E3A9-4180-B583-697CE243F7C2}" type="presParOf" srcId="{E677DB26-D38D-4E01-8656-8EEB05422B27}" destId="{7C2D1ADB-DB81-46A8-9843-9214BCE8D3E9}" srcOrd="0" destOrd="0" presId="urn:microsoft.com/office/officeart/2008/layout/CircularPictureCallout"/>
    <dgm:cxn modelId="{6057BBC1-46BF-47BF-AA58-9796D3617A72}" type="presParOf" srcId="{08F2DD69-0420-4BD1-8156-D4C11D0C86E2}" destId="{7A8DCA60-BAE7-458E-9EAD-DB27DD122F22}" srcOrd="1" destOrd="0" presId="urn:microsoft.com/office/officeart/2008/layout/CircularPictureCallou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6734-F065-427D-99C1-390601D493CF}">
      <dsp:nvSpPr>
        <dsp:cNvPr id="0" name=""/>
        <dsp:cNvSpPr/>
      </dsp:nvSpPr>
      <dsp:spPr>
        <a:xfrm>
          <a:off x="1682632" y="2612365"/>
          <a:ext cx="3038624" cy="119158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BE" sz="2400" kern="1200" dirty="0">
              <a:solidFill>
                <a:schemeClr val="tx1"/>
              </a:solidFill>
            </a:rPr>
            <a:t>Technicien /</a:t>
          </a:r>
        </a:p>
        <a:p>
          <a:pPr marL="0" lvl="0" indent="0" algn="ctr" defTabSz="1066800">
            <a:lnSpc>
              <a:spcPct val="90000"/>
            </a:lnSpc>
            <a:spcBef>
              <a:spcPct val="0"/>
            </a:spcBef>
            <a:spcAft>
              <a:spcPct val="35000"/>
            </a:spcAft>
            <a:buNone/>
          </a:pPr>
          <a:r>
            <a:rPr lang="fr-BE" sz="2400" kern="1200" dirty="0">
              <a:solidFill>
                <a:schemeClr val="tx1"/>
              </a:solidFill>
            </a:rPr>
            <a:t>Conseiller Energie / Membre du P.O. </a:t>
          </a:r>
        </a:p>
      </dsp:txBody>
      <dsp:txXfrm>
        <a:off x="1717532" y="2647265"/>
        <a:ext cx="2968824" cy="1121781"/>
      </dsp:txXfrm>
    </dsp:sp>
    <dsp:sp modelId="{E1A0FD9A-634F-4B61-BA0B-3C6670CF15A1}">
      <dsp:nvSpPr>
        <dsp:cNvPr id="0" name=""/>
        <dsp:cNvSpPr/>
      </dsp:nvSpPr>
      <dsp:spPr>
        <a:xfrm rot="18116503">
          <a:off x="3483107" y="1903083"/>
          <a:ext cx="849995" cy="344834"/>
        </a:xfrm>
        <a:prstGeom prst="lef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dirty="0"/>
        </a:p>
      </dsp:txBody>
      <dsp:txXfrm>
        <a:off x="3586557" y="1972050"/>
        <a:ext cx="643095" cy="206900"/>
      </dsp:txXfrm>
    </dsp:sp>
    <dsp:sp modelId="{AC9C10A5-AFE0-4404-8ED9-A61DA84322AD}">
      <dsp:nvSpPr>
        <dsp:cNvPr id="0" name=""/>
        <dsp:cNvSpPr/>
      </dsp:nvSpPr>
      <dsp:spPr>
        <a:xfrm>
          <a:off x="3564702" y="553395"/>
          <a:ext cx="1970484" cy="985242"/>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BE" sz="2700" kern="1200" dirty="0">
              <a:solidFill>
                <a:schemeClr val="tx1"/>
              </a:solidFill>
            </a:rPr>
            <a:t>Enseignants</a:t>
          </a:r>
        </a:p>
      </dsp:txBody>
      <dsp:txXfrm>
        <a:off x="3593559" y="582252"/>
        <a:ext cx="1912770" cy="927528"/>
      </dsp:txXfrm>
    </dsp:sp>
    <dsp:sp modelId="{11792E1E-82B4-4F9F-ABF9-62592F3A4859}">
      <dsp:nvSpPr>
        <dsp:cNvPr id="0" name=""/>
        <dsp:cNvSpPr/>
      </dsp:nvSpPr>
      <dsp:spPr>
        <a:xfrm rot="10824824">
          <a:off x="2608471" y="862648"/>
          <a:ext cx="849995" cy="344834"/>
        </a:xfrm>
        <a:prstGeom prst="lef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dirty="0"/>
        </a:p>
      </dsp:txBody>
      <dsp:txXfrm rot="10800000">
        <a:off x="2711921" y="931615"/>
        <a:ext cx="643095" cy="206900"/>
      </dsp:txXfrm>
    </dsp:sp>
    <dsp:sp modelId="{051AA8B2-E20F-41C9-8B96-C604F9A0A515}">
      <dsp:nvSpPr>
        <dsp:cNvPr id="0" name=""/>
        <dsp:cNvSpPr/>
      </dsp:nvSpPr>
      <dsp:spPr>
        <a:xfrm>
          <a:off x="531751" y="531493"/>
          <a:ext cx="1970484" cy="985242"/>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BE" sz="2700" kern="1200" dirty="0">
              <a:solidFill>
                <a:schemeClr val="tx1"/>
              </a:solidFill>
            </a:rPr>
            <a:t>Elèves</a:t>
          </a:r>
        </a:p>
      </dsp:txBody>
      <dsp:txXfrm>
        <a:off x="560608" y="560350"/>
        <a:ext cx="1912770" cy="927528"/>
      </dsp:txXfrm>
    </dsp:sp>
    <dsp:sp modelId="{96E94ABA-BB7F-49EB-B85F-481F7E1527F3}">
      <dsp:nvSpPr>
        <dsp:cNvPr id="0" name=""/>
        <dsp:cNvSpPr/>
      </dsp:nvSpPr>
      <dsp:spPr>
        <a:xfrm rot="3141025">
          <a:off x="1894674" y="1892133"/>
          <a:ext cx="849995" cy="344834"/>
        </a:xfrm>
        <a:prstGeom prst="lef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dirty="0"/>
        </a:p>
      </dsp:txBody>
      <dsp:txXfrm>
        <a:off x="1998124" y="1961100"/>
        <a:ext cx="643095" cy="206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D1ADB-DB81-46A8-9843-9214BCE8D3E9}">
      <dsp:nvSpPr>
        <dsp:cNvPr id="0" name=""/>
        <dsp:cNvSpPr/>
      </dsp:nvSpPr>
      <dsp:spPr>
        <a:xfrm>
          <a:off x="57650" y="284369"/>
          <a:ext cx="872897" cy="84956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8DCA60-BAE7-458E-9EAD-DB27DD122F22}">
      <dsp:nvSpPr>
        <dsp:cNvPr id="0" name=""/>
        <dsp:cNvSpPr/>
      </dsp:nvSpPr>
      <dsp:spPr>
        <a:xfrm>
          <a:off x="588316" y="853765"/>
          <a:ext cx="553710" cy="2855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89000">
            <a:lnSpc>
              <a:spcPct val="90000"/>
            </a:lnSpc>
            <a:spcBef>
              <a:spcPct val="0"/>
            </a:spcBef>
            <a:spcAft>
              <a:spcPct val="35000"/>
            </a:spcAft>
            <a:buNone/>
          </a:pPr>
          <a:r>
            <a:rPr lang="fr-FR" sz="2000" kern="1200" dirty="0"/>
            <a:t> </a:t>
          </a:r>
        </a:p>
      </dsp:txBody>
      <dsp:txXfrm>
        <a:off x="588316" y="853765"/>
        <a:ext cx="553710" cy="285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52938-6D44-468A-A07B-C367B519718A}">
      <dsp:nvSpPr>
        <dsp:cNvPr id="0" name=""/>
        <dsp:cNvSpPr/>
      </dsp:nvSpPr>
      <dsp:spPr>
        <a:xfrm>
          <a:off x="133558" y="517408"/>
          <a:ext cx="732314" cy="767027"/>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4E3EAE-1113-4E1C-899C-5287A9794832}">
      <dsp:nvSpPr>
        <dsp:cNvPr id="0" name=""/>
        <dsp:cNvSpPr/>
      </dsp:nvSpPr>
      <dsp:spPr>
        <a:xfrm flipV="1">
          <a:off x="621240" y="860548"/>
          <a:ext cx="140758" cy="638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22250">
            <a:lnSpc>
              <a:spcPct val="90000"/>
            </a:lnSpc>
            <a:spcBef>
              <a:spcPct val="0"/>
            </a:spcBef>
            <a:spcAft>
              <a:spcPct val="35000"/>
            </a:spcAft>
            <a:buNone/>
          </a:pPr>
          <a:r>
            <a:rPr lang="fr-FR" sz="500" kern="1200" dirty="0"/>
            <a:t> </a:t>
          </a:r>
        </a:p>
      </dsp:txBody>
      <dsp:txXfrm rot="10800000">
        <a:off x="621240" y="860548"/>
        <a:ext cx="140758" cy="63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247B4-BC04-4927-97CA-31521CBF2E72}">
      <dsp:nvSpPr>
        <dsp:cNvPr id="0" name=""/>
        <dsp:cNvSpPr/>
      </dsp:nvSpPr>
      <dsp:spPr>
        <a:xfrm>
          <a:off x="332567" y="335421"/>
          <a:ext cx="712607" cy="725510"/>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3982A-28AE-4990-98BB-E76BBF0EE7B1}">
      <dsp:nvSpPr>
        <dsp:cNvPr id="0" name=""/>
        <dsp:cNvSpPr/>
      </dsp:nvSpPr>
      <dsp:spPr>
        <a:xfrm>
          <a:off x="680188" y="1042372"/>
          <a:ext cx="640177" cy="3300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22350">
            <a:lnSpc>
              <a:spcPct val="90000"/>
            </a:lnSpc>
            <a:spcBef>
              <a:spcPct val="0"/>
            </a:spcBef>
            <a:spcAft>
              <a:spcPct val="35000"/>
            </a:spcAft>
            <a:buNone/>
          </a:pPr>
          <a:r>
            <a:rPr lang="fr-FR" sz="2300" kern="1200" dirty="0"/>
            <a:t> </a:t>
          </a:r>
        </a:p>
      </dsp:txBody>
      <dsp:txXfrm>
        <a:off x="680188" y="1042372"/>
        <a:ext cx="640177" cy="3300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D1ADB-DB81-46A8-9843-9214BCE8D3E9}">
      <dsp:nvSpPr>
        <dsp:cNvPr id="0" name=""/>
        <dsp:cNvSpPr/>
      </dsp:nvSpPr>
      <dsp:spPr>
        <a:xfrm>
          <a:off x="245669" y="804325"/>
          <a:ext cx="872897" cy="84956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8DCA60-BAE7-458E-9EAD-DB27DD122F22}">
      <dsp:nvSpPr>
        <dsp:cNvPr id="0" name=""/>
        <dsp:cNvSpPr/>
      </dsp:nvSpPr>
      <dsp:spPr>
        <a:xfrm>
          <a:off x="588316" y="853765"/>
          <a:ext cx="553710" cy="2855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89000">
            <a:lnSpc>
              <a:spcPct val="90000"/>
            </a:lnSpc>
            <a:spcBef>
              <a:spcPct val="0"/>
            </a:spcBef>
            <a:spcAft>
              <a:spcPct val="35000"/>
            </a:spcAft>
            <a:buNone/>
          </a:pPr>
          <a:r>
            <a:rPr lang="fr-FR" sz="2000" kern="1200" dirty="0"/>
            <a:t> </a:t>
          </a:r>
        </a:p>
      </dsp:txBody>
      <dsp:txXfrm>
        <a:off x="588316" y="853765"/>
        <a:ext cx="553710" cy="28550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60C8D-11B9-4DB5-AF52-16CC34D3B16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143B356A-AD60-4136-8BAC-F32EC1591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0855D08B-041D-4D6F-8AB1-B25A5FF7C8F6}"/>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5" name="Espace réservé du pied de page 4">
            <a:extLst>
              <a:ext uri="{FF2B5EF4-FFF2-40B4-BE49-F238E27FC236}">
                <a16:creationId xmlns:a16="http://schemas.microsoft.com/office/drawing/2014/main" id="{8E2F2715-4457-4F36-A82F-CF094A444E7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E70147B-4019-4D35-8E24-3ABBA252BD11}"/>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356908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B9CEE-3F1D-4869-BAA3-42F92176898A}"/>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C3D243F-293A-4EF0-912F-E19D0CB0EB7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CFE68C3-E93D-4987-A865-E9D65A45400D}"/>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5" name="Espace réservé du pied de page 4">
            <a:extLst>
              <a:ext uri="{FF2B5EF4-FFF2-40B4-BE49-F238E27FC236}">
                <a16:creationId xmlns:a16="http://schemas.microsoft.com/office/drawing/2014/main" id="{BB880BAB-7E8E-4ED5-8CE4-622108C9863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A970A4B-396F-46AA-86C0-9DC280173F98}"/>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339034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B1FCFBB-A6A3-4E08-952A-10F2291E0BC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401D03F1-4FF7-405D-B114-F4C6D0F58C1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839DDA2-BCB6-4770-BD9C-4CED284DC211}"/>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5" name="Espace réservé du pied de page 4">
            <a:extLst>
              <a:ext uri="{FF2B5EF4-FFF2-40B4-BE49-F238E27FC236}">
                <a16:creationId xmlns:a16="http://schemas.microsoft.com/office/drawing/2014/main" id="{2BB5134E-A267-4F89-AEA6-6FC6EFD6A92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BC5E43A-7F5D-4EA4-BEBB-011B2D67DA36}"/>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330377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DC30A-4299-4983-9744-754D6F61248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0321FB1-6892-48A6-B837-90204250C2B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F387259-CC12-4C11-94F9-1379A056072C}"/>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5" name="Espace réservé du pied de page 4">
            <a:extLst>
              <a:ext uri="{FF2B5EF4-FFF2-40B4-BE49-F238E27FC236}">
                <a16:creationId xmlns:a16="http://schemas.microsoft.com/office/drawing/2014/main" id="{7C7F5091-D309-4587-A742-E40581E6D32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D2D5B90-AD12-42DD-B25A-FA577448C171}"/>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368807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13663-48B2-4FD7-9343-2076C33860D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3E14EC9-AA46-4258-9F3E-02F71699CF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6AF56E1-14B3-4D8A-903C-5B34BA580BA1}"/>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5" name="Espace réservé du pied de page 4">
            <a:extLst>
              <a:ext uri="{FF2B5EF4-FFF2-40B4-BE49-F238E27FC236}">
                <a16:creationId xmlns:a16="http://schemas.microsoft.com/office/drawing/2014/main" id="{26A71D32-5056-4494-B690-39E28E7D68D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C8DCC33-7F0B-4161-B7C2-6DB26B818169}"/>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243366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E80B74-1503-4F9C-A2D4-E84DD474FB2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834C9868-8313-4A08-9324-5B1151FE899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1F415389-82FD-44AD-B254-B2131F448CD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0D5C61E-0430-489F-9629-39CFDC90CB4D}"/>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6" name="Espace réservé du pied de page 5">
            <a:extLst>
              <a:ext uri="{FF2B5EF4-FFF2-40B4-BE49-F238E27FC236}">
                <a16:creationId xmlns:a16="http://schemas.microsoft.com/office/drawing/2014/main" id="{1C6479D6-66DE-43A3-BC37-C8935B31F74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58C2631-0FA2-4C4B-B451-DD134F7B205D}"/>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374314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C8E15-0148-4828-B89B-BF7677CD6173}"/>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DF0EE3F-09BF-4F1C-A7B2-A209DFCB5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62CA854-5C2E-49CC-9B78-EC56B536D05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90D30966-E78C-44F0-BCA7-2A45E1F48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75967BC-7280-4E1D-9DE9-9C083F3421D5}"/>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B8D2099-3BD1-464B-891F-65A4F3F314D3}"/>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8" name="Espace réservé du pied de page 7">
            <a:extLst>
              <a:ext uri="{FF2B5EF4-FFF2-40B4-BE49-F238E27FC236}">
                <a16:creationId xmlns:a16="http://schemas.microsoft.com/office/drawing/2014/main" id="{3A59C0EF-2602-4275-9291-03DC2F11C94B}"/>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09D27F41-4F43-4C77-BFD8-FF81361D912B}"/>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33689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84DC1-74BB-45FE-9836-6940443E34A3}"/>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AF2B1D30-6519-440E-B45B-8701FC14D256}"/>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4" name="Espace réservé du pied de page 3">
            <a:extLst>
              <a:ext uri="{FF2B5EF4-FFF2-40B4-BE49-F238E27FC236}">
                <a16:creationId xmlns:a16="http://schemas.microsoft.com/office/drawing/2014/main" id="{32D97C9B-8CA9-4EAD-812C-277C5D2597A7}"/>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AC366086-1D27-416F-B5BA-C487881F4216}"/>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387034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D83280-B2B2-48D6-A97F-33EC877A0ED6}"/>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3" name="Espace réservé du pied de page 2">
            <a:extLst>
              <a:ext uri="{FF2B5EF4-FFF2-40B4-BE49-F238E27FC236}">
                <a16:creationId xmlns:a16="http://schemas.microsoft.com/office/drawing/2014/main" id="{5EBAE25A-DB26-47BD-A68D-9A663E58E941}"/>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C7E4E074-9C53-43EB-8424-CF86E466F714}"/>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53334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2B8BFD-C339-4AB2-9369-DA44C18AE3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BF1FE5C-74F2-456A-BEA6-5A979418F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4812CC43-49B6-46B0-AC0C-7E824F0C7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0B2B35C-7531-4B76-B3B9-81B342A6932C}"/>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6" name="Espace réservé du pied de page 5">
            <a:extLst>
              <a:ext uri="{FF2B5EF4-FFF2-40B4-BE49-F238E27FC236}">
                <a16:creationId xmlns:a16="http://schemas.microsoft.com/office/drawing/2014/main" id="{FE61DD40-8612-41D6-8772-B8B1BBC3D5BF}"/>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E973283-54B2-4376-B1EA-C93E9892151F}"/>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356782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CCF2D-FADE-4425-975E-38895A8904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094EF2FF-6192-4B0B-AD3C-33C56DB77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2446B0C-D6DC-428D-BD63-2836C4796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3D8F20C-3B56-437A-8714-1E607E38FE9B}"/>
              </a:ext>
            </a:extLst>
          </p:cNvPr>
          <p:cNvSpPr>
            <a:spLocks noGrp="1"/>
          </p:cNvSpPr>
          <p:nvPr>
            <p:ph type="dt" sz="half" idx="10"/>
          </p:nvPr>
        </p:nvSpPr>
        <p:spPr/>
        <p:txBody>
          <a:bodyPr/>
          <a:lstStyle/>
          <a:p>
            <a:fld id="{A0868ABD-8405-4FB8-BF7C-0FBBEAAE07D8}" type="datetimeFigureOut">
              <a:rPr lang="fr-BE" smtClean="0"/>
              <a:t>17-01-23</a:t>
            </a:fld>
            <a:endParaRPr lang="fr-BE"/>
          </a:p>
        </p:txBody>
      </p:sp>
      <p:sp>
        <p:nvSpPr>
          <p:cNvPr id="6" name="Espace réservé du pied de page 5">
            <a:extLst>
              <a:ext uri="{FF2B5EF4-FFF2-40B4-BE49-F238E27FC236}">
                <a16:creationId xmlns:a16="http://schemas.microsoft.com/office/drawing/2014/main" id="{546FC650-A824-4A7B-92EF-84AEC63D81A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EEB6E81-CC5D-470E-B8D8-27588965F557}"/>
              </a:ext>
            </a:extLst>
          </p:cNvPr>
          <p:cNvSpPr>
            <a:spLocks noGrp="1"/>
          </p:cNvSpPr>
          <p:nvPr>
            <p:ph type="sldNum" sz="quarter" idx="12"/>
          </p:nvPr>
        </p:nvSpPr>
        <p:spPr/>
        <p:txBody>
          <a:bodyPr/>
          <a:lstStyle/>
          <a:p>
            <a:fld id="{E1EE05D9-5938-4811-80D7-EFF51AB38A02}" type="slidenum">
              <a:rPr lang="fr-BE" smtClean="0"/>
              <a:t>‹N°›</a:t>
            </a:fld>
            <a:endParaRPr lang="fr-BE"/>
          </a:p>
        </p:txBody>
      </p:sp>
    </p:spTree>
    <p:extLst>
      <p:ext uri="{BB962C8B-B14F-4D97-AF65-F5344CB8AC3E}">
        <p14:creationId xmlns:p14="http://schemas.microsoft.com/office/powerpoint/2010/main" val="96764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94BAF9-05A9-49E2-893E-061428B42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EBBC938-F5A1-4996-9381-B57D7DCA5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DA9F456-BF74-40CE-A17E-326BFABC3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68ABD-8405-4FB8-BF7C-0FBBEAAE07D8}" type="datetimeFigureOut">
              <a:rPr lang="fr-BE" smtClean="0"/>
              <a:t>17-01-23</a:t>
            </a:fld>
            <a:endParaRPr lang="fr-BE"/>
          </a:p>
        </p:txBody>
      </p:sp>
      <p:sp>
        <p:nvSpPr>
          <p:cNvPr id="5" name="Espace réservé du pied de page 4">
            <a:extLst>
              <a:ext uri="{FF2B5EF4-FFF2-40B4-BE49-F238E27FC236}">
                <a16:creationId xmlns:a16="http://schemas.microsoft.com/office/drawing/2014/main" id="{81013882-7EE7-4DE7-8CFD-80CAC49DF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2727F452-3129-48AB-B20E-45C398B3A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E05D9-5938-4811-80D7-EFF51AB38A02}" type="slidenum">
              <a:rPr lang="fr-BE" smtClean="0"/>
              <a:t>‹N°›</a:t>
            </a:fld>
            <a:endParaRPr lang="fr-BE"/>
          </a:p>
        </p:txBody>
      </p:sp>
    </p:spTree>
    <p:extLst>
      <p:ext uri="{BB962C8B-B14F-4D97-AF65-F5344CB8AC3E}">
        <p14:creationId xmlns:p14="http://schemas.microsoft.com/office/powerpoint/2010/main" val="337172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hyperlink" Target="https://www.educationenergie.be/afficher-les-resultats/" TargetMode="External"/><Relationship Id="rId3" Type="http://schemas.openxmlformats.org/officeDocument/2006/relationships/hyperlink" Target="https://www.educationenergie.be/wp-content/uploads/2020/05/comment-voir-si-la-consommation-de-chauffage-a-baisse.pdf" TargetMode="External"/><Relationship Id="rId7" Type="http://schemas.openxmlformats.org/officeDocument/2006/relationships/hyperlink" Target="https://www.educationenergie.be/installer-un-enregistreur-de-temperature/" TargetMode="External"/><Relationship Id="rId2" Type="http://schemas.openxmlformats.org/officeDocument/2006/relationships/hyperlink" Target="https://www.educationenergie.be/wp-content/uploads/2020/05/evaluer-les-economies-realisee-en-electricite.pdf" TargetMode="External"/><Relationship Id="rId1" Type="http://schemas.openxmlformats.org/officeDocument/2006/relationships/slideLayout" Target="../slideLayouts/slideLayout7.xml"/><Relationship Id="rId6" Type="http://schemas.openxmlformats.org/officeDocument/2006/relationships/hyperlink" Target="https://www.educationenergie.be/installer-un-enregistreur-de-courant/" TargetMode="External"/><Relationship Id="rId5" Type="http://schemas.openxmlformats.org/officeDocument/2006/relationships/hyperlink" Target="https://www.educationenergie.be/installer-un-compteur-de-passage-electrique/" TargetMode="External"/><Relationship Id="rId10" Type="http://schemas.openxmlformats.org/officeDocument/2006/relationships/image" Target="../media/image23.jpeg"/><Relationship Id="rId4" Type="http://schemas.openxmlformats.org/officeDocument/2006/relationships/hyperlink" Target="https://www.educationenergie.be/moyennes-du-secteur/" TargetMode="External"/><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hyperlink" Target="https://www.educationenergie.be/placer-des-prises-multiples-avec-interrupteurs/" TargetMode="External"/><Relationship Id="rId13" Type="http://schemas.openxmlformats.org/officeDocument/2006/relationships/image" Target="../media/image27.jpeg"/><Relationship Id="rId18" Type="http://schemas.openxmlformats.org/officeDocument/2006/relationships/diagramQuickStyle" Target="../diagrams/quickStyle2.xml"/><Relationship Id="rId26" Type="http://schemas.openxmlformats.org/officeDocument/2006/relationships/diagramData" Target="../diagrams/data4.xml"/><Relationship Id="rId3" Type="http://schemas.openxmlformats.org/officeDocument/2006/relationships/hyperlink" Target="https://www.educationenergie.be/installer-un-enregistreur-de-courant/" TargetMode="External"/><Relationship Id="rId21" Type="http://schemas.openxmlformats.org/officeDocument/2006/relationships/diagramData" Target="../diagrams/data3.xml"/><Relationship Id="rId7" Type="http://schemas.openxmlformats.org/officeDocument/2006/relationships/hyperlink" Target="https://www.educationenergie.be/audit-participatif/" TargetMode="External"/><Relationship Id="rId12" Type="http://schemas.openxmlformats.org/officeDocument/2006/relationships/image" Target="../media/image26.jpeg"/><Relationship Id="rId17" Type="http://schemas.openxmlformats.org/officeDocument/2006/relationships/diagramLayout" Target="../diagrams/layout2.xml"/><Relationship Id="rId25" Type="http://schemas.microsoft.com/office/2007/relationships/diagramDrawing" Target="../diagrams/drawing3.xml"/><Relationship Id="rId2" Type="http://schemas.openxmlformats.org/officeDocument/2006/relationships/hyperlink" Target="https://www.generationzerowatt.be/prof/fr/boite-a-outils/appareillages/apprentissage-decouvrir-le-fonctionnement-dun-circuit-electrique/" TargetMode="External"/><Relationship Id="rId16" Type="http://schemas.openxmlformats.org/officeDocument/2006/relationships/diagramData" Target="../diagrams/data2.xml"/><Relationship Id="rId20" Type="http://schemas.microsoft.com/office/2007/relationships/diagramDrawing" Target="../diagrams/drawing2.xml"/><Relationship Id="rId29"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5.jpeg"/><Relationship Id="rId24" Type="http://schemas.openxmlformats.org/officeDocument/2006/relationships/diagramColors" Target="../diagrams/colors3.xml"/><Relationship Id="rId5" Type="http://schemas.openxmlformats.org/officeDocument/2006/relationships/hyperlink" Target="https://www.educationenergie.be/integrer-un-interrupteur-general-dans-la-goulotte/" TargetMode="External"/><Relationship Id="rId15" Type="http://schemas.openxmlformats.org/officeDocument/2006/relationships/image" Target="../media/image29.jpeg"/><Relationship Id="rId23" Type="http://schemas.openxmlformats.org/officeDocument/2006/relationships/diagramQuickStyle" Target="../diagrams/quickStyle3.xml"/><Relationship Id="rId28" Type="http://schemas.openxmlformats.org/officeDocument/2006/relationships/diagramQuickStyle" Target="../diagrams/quickStyle4.xml"/><Relationship Id="rId10" Type="http://schemas.openxmlformats.org/officeDocument/2006/relationships/hyperlink" Target="https://www.educationenergie.be/creer-une-charge-energie-dans-les-classes/" TargetMode="External"/><Relationship Id="rId19" Type="http://schemas.openxmlformats.org/officeDocument/2006/relationships/diagramColors" Target="../diagrams/colors2.xml"/><Relationship Id="rId4" Type="http://schemas.openxmlformats.org/officeDocument/2006/relationships/hyperlink" Target="https://www.educationenergie.be/placer-une-horloge-dans-le-coffret-electrique/" TargetMode="External"/><Relationship Id="rId9" Type="http://schemas.openxmlformats.org/officeDocument/2006/relationships/hyperlink" Target="https://www.educationenergie.be/placer-un-programmateur-hebdomadaire-dans-la-prise/" TargetMode="External"/><Relationship Id="rId14" Type="http://schemas.openxmlformats.org/officeDocument/2006/relationships/image" Target="../media/image28.jpeg"/><Relationship Id="rId22" Type="http://schemas.openxmlformats.org/officeDocument/2006/relationships/diagramLayout" Target="../diagrams/layout3.xml"/><Relationship Id="rId27" Type="http://schemas.openxmlformats.org/officeDocument/2006/relationships/diagramLayout" Target="../diagrams/layout4.xml"/><Relationship Id="rId30" Type="http://schemas.microsoft.com/office/2007/relationships/diagramDrawing" Target="../diagrams/drawing4.xml"/></Relationships>
</file>

<file path=ppt/slides/_rels/slide17.xml.rels><?xml version="1.0" encoding="UTF-8" standalone="yes"?>
<Relationships xmlns="http://schemas.openxmlformats.org/package/2006/relationships"><Relationship Id="rId8" Type="http://schemas.openxmlformats.org/officeDocument/2006/relationships/hyperlink" Target="https://www.educationenergie.be/devisser-un-tube-sur-deux/" TargetMode="External"/><Relationship Id="rId13" Type="http://schemas.openxmlformats.org/officeDocument/2006/relationships/hyperlink" Target="https://www.educationenergie.be/changer-les-projecteurs-exterieurs/" TargetMode="External"/><Relationship Id="rId18" Type="http://schemas.openxmlformats.org/officeDocument/2006/relationships/diagramLayout" Target="../diagrams/layout5.xml"/><Relationship Id="rId3" Type="http://schemas.openxmlformats.org/officeDocument/2006/relationships/hyperlink" Target="https://www.generationzerowatt.be/prof/fr/boite-a-outils/eclairage/apprentissage-eveil-scientifique-autour-de-lefficacite-de-leclairage/" TargetMode="External"/><Relationship Id="rId21" Type="http://schemas.microsoft.com/office/2007/relationships/diagramDrawing" Target="../diagrams/drawing5.xml"/><Relationship Id="rId7" Type="http://schemas.openxmlformats.org/officeDocument/2006/relationships/hyperlink" Target="https://www.educationenergie.be/valoriser-la-lumiere-naturelle/" TargetMode="External"/><Relationship Id="rId12" Type="http://schemas.openxmlformats.org/officeDocument/2006/relationships/hyperlink" Target="https://www.educationenergie.be/passer-aux-leds/" TargetMode="External"/><Relationship Id="rId17" Type="http://schemas.openxmlformats.org/officeDocument/2006/relationships/diagramData" Target="../diagrams/data5.xml"/><Relationship Id="rId2" Type="http://schemas.openxmlformats.org/officeDocument/2006/relationships/hyperlink" Target="https://www.generationzerowatt.be/prof/fr/boite-a-outils/eclairage/apprentissage-la-variation-de-leclairement-naturel-suivant-les-saisons/" TargetMode="External"/><Relationship Id="rId16" Type="http://schemas.openxmlformats.org/officeDocument/2006/relationships/image" Target="../media/image37.jpeg"/><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5.jpeg"/><Relationship Id="rId5" Type="http://schemas.openxmlformats.org/officeDocument/2006/relationships/image" Target="../media/image32.jpeg"/><Relationship Id="rId15" Type="http://schemas.openxmlformats.org/officeDocument/2006/relationships/image" Target="../media/image36.jpeg"/><Relationship Id="rId10" Type="http://schemas.openxmlformats.org/officeDocument/2006/relationships/image" Target="../media/image34.jpeg"/><Relationship Id="rId19" Type="http://schemas.openxmlformats.org/officeDocument/2006/relationships/diagramQuickStyle" Target="../diagrams/quickStyle5.xml"/><Relationship Id="rId4" Type="http://schemas.openxmlformats.org/officeDocument/2006/relationships/hyperlink" Target="https://www.educationenergie.be/activites-apprentissage-primaire/" TargetMode="External"/><Relationship Id="rId9" Type="http://schemas.openxmlformats.org/officeDocument/2006/relationships/hyperlink" Target="https://www.educationenergie.be/repeindre-les-pieces-sombres/" TargetMode="External"/><Relationship Id="rId14" Type="http://schemas.openxmlformats.org/officeDocument/2006/relationships/hyperlink" Target="https://www.educationenergie.be/programmer-detecteur-minuterie/" TargetMode="External"/><Relationship Id="rId22"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hyperlink" Target="https://www.educationenergie.be/installer-un-compteur-deau-chaude/" TargetMode="External"/><Relationship Id="rId13" Type="http://schemas.openxmlformats.org/officeDocument/2006/relationships/image" Target="../media/image40.jpeg"/><Relationship Id="rId3" Type="http://schemas.openxmlformats.org/officeDocument/2006/relationships/hyperlink" Target="https://www.generationzerowatt.be/prof/fr/boite-a-outils/chauffage/apprentissage-propagation-de-la-chaleur/" TargetMode="External"/><Relationship Id="rId7" Type="http://schemas.openxmlformats.org/officeDocument/2006/relationships/image" Target="../media/image39.jpeg"/><Relationship Id="rId12" Type="http://schemas.openxmlformats.org/officeDocument/2006/relationships/hyperlink" Target="https://www.educationenergie.be/mettre-des-robinets-adaptes-aux-eviers/" TargetMode="External"/><Relationship Id="rId17" Type="http://schemas.openxmlformats.org/officeDocument/2006/relationships/image" Target="../media/image38.jpeg"/><Relationship Id="rId2" Type="http://schemas.openxmlformats.org/officeDocument/2006/relationships/hyperlink" Target="https://www.educationenergie.be/isoler-le-ballon-de-preparation-deau-chaude/" TargetMode="External"/><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s://www.educationenergie.be/programmer-le-chauffage-de-leau/" TargetMode="External"/><Relationship Id="rId11" Type="http://schemas.openxmlformats.org/officeDocument/2006/relationships/hyperlink" Target="https://www.educationenergie.be/placer-des-pommes-de-douche-economique/" TargetMode="External"/><Relationship Id="rId5" Type="http://schemas.openxmlformats.org/officeDocument/2006/relationships/hyperlink" Target="https://www.educationenergie.be/regler-le-thermostat-du-ballon/" TargetMode="External"/><Relationship Id="rId15" Type="http://schemas.openxmlformats.org/officeDocument/2006/relationships/image" Target="../media/image37.jpeg"/><Relationship Id="rId10" Type="http://schemas.openxmlformats.org/officeDocument/2006/relationships/hyperlink" Target="https://www.educationenergie.be/placer-un-reducteur-de-pression/" TargetMode="External"/><Relationship Id="rId4" Type="http://schemas.openxmlformats.org/officeDocument/2006/relationships/hyperlink" Target="https://www.educationenergie.be/reevaluer-les-besoins/" TargetMode="External"/><Relationship Id="rId9" Type="http://schemas.openxmlformats.org/officeDocument/2006/relationships/hyperlink" Target="https://www.renovermonecole.be/fr/type-travaux/jameliore-systeme-chauffage/je-concois-nouvelle-installation" TargetMode="External"/><Relationship Id="rId14" Type="http://schemas.openxmlformats.org/officeDocument/2006/relationships/image" Target="../media/image41.emf"/></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www.educationenergie.be/fermer-les-grilles-de-ventilation-la-nuit/" TargetMode="External"/><Relationship Id="rId7" Type="http://schemas.openxmlformats.org/officeDocument/2006/relationships/image" Target="../media/image42.jpeg"/><Relationship Id="rId2" Type="http://schemas.openxmlformats.org/officeDocument/2006/relationships/hyperlink" Target="https://www.educationenergie.be/fermer-les-portes/" TargetMode="External"/><Relationship Id="rId1" Type="http://schemas.openxmlformats.org/officeDocument/2006/relationships/slideLayout" Target="../slideLayouts/slideLayout7.xml"/><Relationship Id="rId6" Type="http://schemas.openxmlformats.org/officeDocument/2006/relationships/hyperlink" Target="https://www.educationenergie.be/placer-un-sas/" TargetMode="External"/><Relationship Id="rId5" Type="http://schemas.openxmlformats.org/officeDocument/2006/relationships/hyperlink" Target="https://www.educationenergie.be/placer-un-ferme-porte-automatique/" TargetMode="External"/><Relationship Id="rId10" Type="http://schemas.openxmlformats.org/officeDocument/2006/relationships/image" Target="../media/image38.jpeg"/><Relationship Id="rId4" Type="http://schemas.openxmlformats.org/officeDocument/2006/relationships/hyperlink" Target="https://www.educationenergie.be/creer-une-charge-energie-dans-les-classes/" TargetMode="External"/><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38.jpeg"/><Relationship Id="rId2" Type="http://schemas.openxmlformats.org/officeDocument/2006/relationships/hyperlink" Target="https://www.educationenergie.be/isoler-les-tuyauteries-des-caves-et-des-couloirs/"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37.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educationenergie.be/gerer-le-lien-occupation-chauffage/" TargetMode="External"/><Relationship Id="rId1" Type="http://schemas.openxmlformats.org/officeDocument/2006/relationships/slideLayout" Target="../slideLayouts/slideLayout7.xml"/><Relationship Id="rId4" Type="http://schemas.openxmlformats.org/officeDocument/2006/relationships/image" Target="../media/image46.gif"/></Relationships>
</file>

<file path=ppt/slides/_rels/slide22.xml.rels><?xml version="1.0" encoding="UTF-8" standalone="yes"?>
<Relationships xmlns="http://schemas.openxmlformats.org/package/2006/relationships"><Relationship Id="rId8" Type="http://schemas.openxmlformats.org/officeDocument/2006/relationships/hyperlink" Target="https://www.renovermonecole.be/fr/type-travaux/jameliore-systemes-chauffage/jameliore-regulation/etape-1-programmer-circulateurs" TargetMode="External"/><Relationship Id="rId13" Type="http://schemas.openxmlformats.org/officeDocument/2006/relationships/image" Target="../media/image38.jpeg"/><Relationship Id="rId3" Type="http://schemas.openxmlformats.org/officeDocument/2006/relationships/hyperlink" Target="https://www.generationzerowatt.be/prof/fr/boite-a-outils/chauffage/audit-auditer-le-chauffage/" TargetMode="External"/><Relationship Id="rId7" Type="http://schemas.openxmlformats.org/officeDocument/2006/relationships/hyperlink" Target="https://www.renovermonecole.be/fr/type-travaux/jameliore-systeme-chauffage/jameliore-regulation" TargetMode="External"/><Relationship Id="rId12" Type="http://schemas.openxmlformats.org/officeDocument/2006/relationships/image" Target="../media/image19.jpeg"/><Relationship Id="rId2" Type="http://schemas.openxmlformats.org/officeDocument/2006/relationships/hyperlink" Target="https://www.generationzerowatt.be/prof/fr/boite-a-outils/chauffage/apprentissage-comprendre-la-dilatation-dun-gaz/" TargetMode="External"/><Relationship Id="rId1" Type="http://schemas.openxmlformats.org/officeDocument/2006/relationships/slideLayout" Target="../slideLayouts/slideLayout7.xml"/><Relationship Id="rId6" Type="http://schemas.openxmlformats.org/officeDocument/2006/relationships/hyperlink" Target="https://www.renovermonecole.be/fr/type-travaux/jameliore-systeme-chauffage/jameliore-production-chaleur-chaudiere-ou-autre" TargetMode="External"/><Relationship Id="rId11" Type="http://schemas.openxmlformats.org/officeDocument/2006/relationships/hyperlink" Target="https://www.educationenergie.be/regler-les-vannes-thermostatiques/" TargetMode="External"/><Relationship Id="rId5" Type="http://schemas.openxmlformats.org/officeDocument/2006/relationships/hyperlink" Target="https://www.educationenergie.be/placer-des-vannes-thermostatiques/" TargetMode="External"/><Relationship Id="rId10" Type="http://schemas.openxmlformats.org/officeDocument/2006/relationships/hyperlink" Target="https://www.renovermonecole.be/fr/type-travaux/jameliore-systemes-chauffage/jameliore-regulation/type-travaux/jameliore-systemes-1" TargetMode="External"/><Relationship Id="rId4" Type="http://schemas.openxmlformats.org/officeDocument/2006/relationships/hyperlink" Target="https://www.educationenergie.be/afficher-la-temperature-dans-les-pieces/" TargetMode="External"/><Relationship Id="rId9" Type="http://schemas.openxmlformats.org/officeDocument/2006/relationships/hyperlink" Target="https://www.renovermonecole.be/fr/type-travaux/jameliore-systemes-chauffage/jameliore-regulation/type-travaux/jameliore-systemes" TargetMode="External"/><Relationship Id="rId1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hyperlink" Target="https://www.renovermonecole.be/fr/type-travaux/je-renove-facade" TargetMode="External"/><Relationship Id="rId3" Type="http://schemas.openxmlformats.org/officeDocument/2006/relationships/image" Target="../media/image47.jpeg"/><Relationship Id="rId7" Type="http://schemas.openxmlformats.org/officeDocument/2006/relationships/hyperlink" Target="https://www.renovermonecole.be/fr/type-travaux/je-renove-fenetres" TargetMode="External"/><Relationship Id="rId2" Type="http://schemas.openxmlformats.org/officeDocument/2006/relationships/hyperlink" Target="https://www.generationzerowatt.be/prof/fr/boite-a-outils/chauffage/apprentissage-propagation-de-la-chaleur/" TargetMode="External"/><Relationship Id="rId1" Type="http://schemas.openxmlformats.org/officeDocument/2006/relationships/slideLayout" Target="../slideLayouts/slideLayout7.xml"/><Relationship Id="rId6" Type="http://schemas.openxmlformats.org/officeDocument/2006/relationships/hyperlink" Target="https://www.renovermonecole.be/fr/type-travaux/je-renove-toiture/je-choisis-technique-materiaux" TargetMode="External"/><Relationship Id="rId11" Type="http://schemas.openxmlformats.org/officeDocument/2006/relationships/image" Target="../media/image37.jpeg"/><Relationship Id="rId5" Type="http://schemas.openxmlformats.org/officeDocument/2006/relationships/hyperlink" Target="https://www.educationenergie.be/isoler-derriere-les-radiateurs/" TargetMode="External"/><Relationship Id="rId10" Type="http://schemas.openxmlformats.org/officeDocument/2006/relationships/image" Target="../media/image38.jpeg"/><Relationship Id="rId4" Type="http://schemas.openxmlformats.org/officeDocument/2006/relationships/image" Target="../media/image48.jpeg"/><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8" Type="http://schemas.openxmlformats.org/officeDocument/2006/relationships/hyperlink" Target="https://www.educationenergie.be/programmer-les-extracteurs-de-sanitaires/" TargetMode="External"/><Relationship Id="rId3" Type="http://schemas.openxmlformats.org/officeDocument/2006/relationships/hyperlink" Target="https://www.educationenergie.be/ouvrir-les-fenetres-periodiquement/" TargetMode="External"/><Relationship Id="rId7" Type="http://schemas.openxmlformats.org/officeDocument/2006/relationships/hyperlink" Target="https://www.renovermonecole.be/fr/type-travaux/jinstalle-systeme-ventilation/choisir-systeme-ventilation-hygienique" TargetMode="External"/><Relationship Id="rId12" Type="http://schemas.openxmlformats.org/officeDocument/2006/relationships/image" Target="../media/image37.jpeg"/><Relationship Id="rId2" Type="http://schemas.openxmlformats.org/officeDocument/2006/relationships/hyperlink" Target="https://www.generationzerowatt.be/prof/fr/boite-a-outils/chauffage/apprentissage-comprendre-et-mesurer-le-taux-de-co2/" TargetMode="External"/><Relationship Id="rId1" Type="http://schemas.openxmlformats.org/officeDocument/2006/relationships/slideLayout" Target="../slideLayouts/slideLayout7.xml"/><Relationship Id="rId6" Type="http://schemas.openxmlformats.org/officeDocument/2006/relationships/hyperlink" Target="https://www.educationenergie.be/etancheifier-les-chassis-pourris/" TargetMode="External"/><Relationship Id="rId11" Type="http://schemas.openxmlformats.org/officeDocument/2006/relationships/image" Target="../media/image38.jpeg"/><Relationship Id="rId5" Type="http://schemas.openxmlformats.org/officeDocument/2006/relationships/hyperlink" Target="https://www.educationenergie.be/bloquer-le-passage-dair-sous-les-portes/" TargetMode="External"/><Relationship Id="rId10" Type="http://schemas.openxmlformats.org/officeDocument/2006/relationships/image" Target="../media/image19.jpeg"/><Relationship Id="rId4" Type="http://schemas.openxmlformats.org/officeDocument/2006/relationships/hyperlink" Target="https://www.educationenergie.be/fermer-les-grilles-de-ventilation-la-nuit/" TargetMode="External"/><Relationship Id="rId9" Type="http://schemas.openxmlformats.org/officeDocument/2006/relationships/hyperlink" Target="https://www.educationenergie.be/arreter-le-double-flux-si-non-chauffage/"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s://www.educationenergie.be/valoriser-les-capteurs/" TargetMode="External"/><Relationship Id="rId7" Type="http://schemas.openxmlformats.org/officeDocument/2006/relationships/image" Target="../media/image38.jpeg"/><Relationship Id="rId2" Type="http://schemas.openxmlformats.org/officeDocument/2006/relationships/hyperlink" Target="https://www.educationenergie.be/maternel-et-primaire/"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s://www.renovermonecole.be/fr/type-travaux/jameliore-systeme-chauffage/jameliore-production-chaleur-chaudiere-ou-autre" TargetMode="External"/><Relationship Id="rId4" Type="http://schemas.openxmlformats.org/officeDocument/2006/relationships/hyperlink" Target="https://www.renovermonecole.be/fr/type-travaux/jinstalle-capteurs-solair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56A92-290B-4C08-A903-C86A57AF8608}"/>
              </a:ext>
            </a:extLst>
          </p:cNvPr>
          <p:cNvSpPr>
            <a:spLocks noGrp="1"/>
          </p:cNvSpPr>
          <p:nvPr>
            <p:ph type="ctrTitle"/>
          </p:nvPr>
        </p:nvSpPr>
        <p:spPr/>
        <p:txBody>
          <a:bodyPr/>
          <a:lstStyle/>
          <a:p>
            <a:endParaRPr lang="fr-BE"/>
          </a:p>
        </p:txBody>
      </p:sp>
      <p:sp>
        <p:nvSpPr>
          <p:cNvPr id="3" name="Sous-titre 2">
            <a:extLst>
              <a:ext uri="{FF2B5EF4-FFF2-40B4-BE49-F238E27FC236}">
                <a16:creationId xmlns:a16="http://schemas.microsoft.com/office/drawing/2014/main" id="{B1FC37A7-B6D9-42EB-AFCE-7B55D787500B}"/>
              </a:ext>
            </a:extLst>
          </p:cNvPr>
          <p:cNvSpPr>
            <a:spLocks noGrp="1"/>
          </p:cNvSpPr>
          <p:nvPr>
            <p:ph type="subTitle" idx="1"/>
          </p:nvPr>
        </p:nvSpPr>
        <p:spPr/>
        <p:txBody>
          <a:bodyPr/>
          <a:lstStyle/>
          <a:p>
            <a:endParaRPr lang="fr-FR" dirty="0"/>
          </a:p>
          <a:p>
            <a:r>
              <a:rPr lang="fr-FR" dirty="0"/>
              <a:t>P</a:t>
            </a:r>
            <a:r>
              <a:rPr lang="fr-BE" dirty="0" err="1"/>
              <a:t>artie</a:t>
            </a:r>
            <a:r>
              <a:rPr lang="fr-BE" dirty="0"/>
              <a:t> 2</a:t>
            </a:r>
          </a:p>
        </p:txBody>
      </p:sp>
      <p:sp>
        <p:nvSpPr>
          <p:cNvPr id="4" name="Sous-titre 2">
            <a:extLst>
              <a:ext uri="{FF2B5EF4-FFF2-40B4-BE49-F238E27FC236}">
                <a16:creationId xmlns:a16="http://schemas.microsoft.com/office/drawing/2014/main" id="{4426D717-F693-482A-9FCD-32E0ABAACD1A}"/>
              </a:ext>
            </a:extLst>
          </p:cNvPr>
          <p:cNvSpPr txBox="1">
            <a:spLocks/>
          </p:cNvSpPr>
          <p:nvPr/>
        </p:nvSpPr>
        <p:spPr>
          <a:xfrm>
            <a:off x="1524000" y="244951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BE" sz="4800" b="1">
                <a:solidFill>
                  <a:schemeClr val="accent1">
                    <a:lumMod val="75000"/>
                  </a:schemeClr>
                </a:solidFill>
              </a:rPr>
              <a:t>Les écoles en route </a:t>
            </a:r>
            <a:br>
              <a:rPr lang="fr-BE" sz="4800" b="1">
                <a:solidFill>
                  <a:schemeClr val="accent1">
                    <a:lumMod val="75000"/>
                  </a:schemeClr>
                </a:solidFill>
              </a:rPr>
            </a:br>
            <a:r>
              <a:rPr lang="fr-BE" sz="4800" b="1">
                <a:solidFill>
                  <a:schemeClr val="accent1">
                    <a:lumMod val="75000"/>
                  </a:schemeClr>
                </a:solidFill>
              </a:rPr>
              <a:t>vers le Zéro Carbone !?...</a:t>
            </a:r>
            <a:endParaRPr lang="fr-BE" sz="4800" b="1" dirty="0">
              <a:solidFill>
                <a:schemeClr val="accent1">
                  <a:lumMod val="75000"/>
                </a:schemeClr>
              </a:solidFill>
            </a:endParaRPr>
          </a:p>
        </p:txBody>
      </p:sp>
    </p:spTree>
    <p:extLst>
      <p:ext uri="{BB962C8B-B14F-4D97-AF65-F5344CB8AC3E}">
        <p14:creationId xmlns:p14="http://schemas.microsoft.com/office/powerpoint/2010/main" val="55262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age 1" descr="Eté 1.jpg"/>
          <p:cNvPicPr>
            <a:picLocks noChangeAspect="1"/>
          </p:cNvPicPr>
          <p:nvPr/>
        </p:nvPicPr>
        <p:blipFill>
          <a:blip r:embed="rId2"/>
          <a:srcRect/>
          <a:stretch>
            <a:fillRect/>
          </a:stretch>
        </p:blipFill>
        <p:spPr bwMode="auto">
          <a:xfrm>
            <a:off x="2640014" y="1989139"/>
            <a:ext cx="7132637" cy="3494087"/>
          </a:xfrm>
          <a:prstGeom prst="rect">
            <a:avLst/>
          </a:prstGeom>
          <a:noFill/>
          <a:ln w="9525">
            <a:noFill/>
            <a:miter lim="800000"/>
            <a:headEnd/>
            <a:tailEnd/>
          </a:ln>
        </p:spPr>
      </p:pic>
      <p:sp>
        <p:nvSpPr>
          <p:cNvPr id="43010" name="Rectangle 3"/>
          <p:cNvSpPr>
            <a:spLocks noChangeArrowheads="1"/>
          </p:cNvSpPr>
          <p:nvPr/>
        </p:nvSpPr>
        <p:spPr bwMode="auto">
          <a:xfrm>
            <a:off x="2135188" y="692150"/>
            <a:ext cx="7561262" cy="457200"/>
          </a:xfrm>
          <a:prstGeom prst="rect">
            <a:avLst/>
          </a:prstGeom>
          <a:noFill/>
          <a:ln w="9525">
            <a:noFill/>
            <a:miter lim="800000"/>
            <a:headEnd/>
            <a:tailEnd/>
          </a:ln>
        </p:spPr>
        <p:txBody>
          <a:bodyPr>
            <a:spAutoFit/>
          </a:bodyPr>
          <a:lstStyle/>
          <a:p>
            <a:pPr>
              <a:buFont typeface="Arial" charset="0"/>
              <a:buChar char="•"/>
            </a:pPr>
            <a:r>
              <a:rPr lang="fr-BE" sz="2400" b="1">
                <a:latin typeface="Calibri" pitchFamily="34" charset="0"/>
                <a:cs typeface="Times New Roman" pitchFamily="18" charset="0"/>
              </a:rPr>
              <a:t> De l’air frais pulsé les nuits d’été</a:t>
            </a:r>
            <a:endParaRPr lang="fr-BE" sz="2400">
              <a:latin typeface="Calibri" pitchFamily="34" charset="0"/>
            </a:endParaRPr>
          </a:p>
        </p:txBody>
      </p:sp>
      <p:sp>
        <p:nvSpPr>
          <p:cNvPr id="5" name="Rectangle 4"/>
          <p:cNvSpPr/>
          <p:nvPr/>
        </p:nvSpPr>
        <p:spPr>
          <a:xfrm>
            <a:off x="5880100" y="3789363"/>
            <a:ext cx="12954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6" name="Rectangle 5"/>
          <p:cNvSpPr/>
          <p:nvPr/>
        </p:nvSpPr>
        <p:spPr>
          <a:xfrm>
            <a:off x="8328025" y="3789363"/>
            <a:ext cx="1296988"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7" name="Lune 6"/>
          <p:cNvSpPr/>
          <p:nvPr/>
        </p:nvSpPr>
        <p:spPr>
          <a:xfrm rot="2146773" flipH="1">
            <a:off x="8174038" y="792164"/>
            <a:ext cx="360362" cy="82232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43014" name="ZoneTexte 8"/>
          <p:cNvSpPr txBox="1">
            <a:spLocks noChangeArrowheads="1"/>
          </p:cNvSpPr>
          <p:nvPr/>
        </p:nvSpPr>
        <p:spPr bwMode="auto">
          <a:xfrm>
            <a:off x="6240464" y="3933825"/>
            <a:ext cx="719137" cy="368300"/>
          </a:xfrm>
          <a:prstGeom prst="rect">
            <a:avLst/>
          </a:prstGeom>
          <a:noFill/>
          <a:ln w="9525">
            <a:noFill/>
            <a:miter lim="800000"/>
            <a:headEnd/>
            <a:tailEnd/>
          </a:ln>
        </p:spPr>
        <p:txBody>
          <a:bodyPr>
            <a:spAutoFit/>
          </a:bodyPr>
          <a:lstStyle/>
          <a:p>
            <a:r>
              <a:rPr lang="fr-BE">
                <a:latin typeface="Calibri" pitchFamily="34" charset="0"/>
                <a:cs typeface="Arial" charset="0"/>
              </a:rPr>
              <a:t>+25°</a:t>
            </a:r>
          </a:p>
        </p:txBody>
      </p:sp>
      <p:sp>
        <p:nvSpPr>
          <p:cNvPr id="43015" name="ZoneTexte 8"/>
          <p:cNvSpPr txBox="1">
            <a:spLocks noChangeArrowheads="1"/>
          </p:cNvSpPr>
          <p:nvPr/>
        </p:nvSpPr>
        <p:spPr bwMode="auto">
          <a:xfrm>
            <a:off x="8688389" y="3933825"/>
            <a:ext cx="719137" cy="368300"/>
          </a:xfrm>
          <a:prstGeom prst="rect">
            <a:avLst/>
          </a:prstGeom>
          <a:noFill/>
          <a:ln w="9525">
            <a:noFill/>
            <a:miter lim="800000"/>
            <a:headEnd/>
            <a:tailEnd/>
          </a:ln>
        </p:spPr>
        <p:txBody>
          <a:bodyPr>
            <a:spAutoFit/>
          </a:bodyPr>
          <a:lstStyle/>
          <a:p>
            <a:r>
              <a:rPr lang="fr-BE">
                <a:latin typeface="Calibri" pitchFamily="34" charset="0"/>
                <a:cs typeface="Arial" charset="0"/>
              </a:rPr>
              <a:t>+25°</a:t>
            </a:r>
          </a:p>
        </p:txBody>
      </p:sp>
      <p:sp>
        <p:nvSpPr>
          <p:cNvPr id="43016" name="ZoneTexte 8"/>
          <p:cNvSpPr txBox="1">
            <a:spLocks noChangeArrowheads="1"/>
          </p:cNvSpPr>
          <p:nvPr/>
        </p:nvSpPr>
        <p:spPr bwMode="auto">
          <a:xfrm>
            <a:off x="2495550" y="3716338"/>
            <a:ext cx="719138" cy="368300"/>
          </a:xfrm>
          <a:prstGeom prst="rect">
            <a:avLst/>
          </a:prstGeom>
          <a:noFill/>
          <a:ln w="9525">
            <a:noFill/>
            <a:miter lim="800000"/>
            <a:headEnd/>
            <a:tailEnd/>
          </a:ln>
        </p:spPr>
        <p:txBody>
          <a:bodyPr>
            <a:spAutoFit/>
          </a:bodyPr>
          <a:lstStyle/>
          <a:p>
            <a:r>
              <a:rPr lang="fr-BE">
                <a:latin typeface="Calibri" pitchFamily="34" charset="0"/>
                <a:cs typeface="Arial" charset="0"/>
              </a:rPr>
              <a:t>+17°</a:t>
            </a:r>
          </a:p>
        </p:txBody>
      </p:sp>
      <p:cxnSp>
        <p:nvCxnSpPr>
          <p:cNvPr id="13" name="Connecteur droit avec flèche 12"/>
          <p:cNvCxnSpPr/>
          <p:nvPr/>
        </p:nvCxnSpPr>
        <p:spPr>
          <a:xfrm rot="16200000" flipV="1">
            <a:off x="4115595" y="3320257"/>
            <a:ext cx="576262" cy="7302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3018" name="ZoneTexte 13"/>
          <p:cNvSpPr txBox="1">
            <a:spLocks noChangeArrowheads="1"/>
          </p:cNvSpPr>
          <p:nvPr/>
        </p:nvSpPr>
        <p:spPr bwMode="auto">
          <a:xfrm>
            <a:off x="4224338" y="3573463"/>
            <a:ext cx="819150" cy="366712"/>
          </a:xfrm>
          <a:prstGeom prst="rect">
            <a:avLst/>
          </a:prstGeom>
          <a:noFill/>
          <a:ln w="9525">
            <a:noFill/>
            <a:miter lim="800000"/>
            <a:headEnd/>
            <a:tailEnd/>
          </a:ln>
        </p:spPr>
        <p:txBody>
          <a:bodyPr wrap="none">
            <a:spAutoFit/>
          </a:bodyPr>
          <a:lstStyle/>
          <a:p>
            <a:r>
              <a:rPr lang="fr-BE">
                <a:latin typeface="Calibri" pitchFamily="34" charset="0"/>
                <a:cs typeface="Arial" charset="0"/>
              </a:rPr>
              <a:t>Bypass</a:t>
            </a:r>
          </a:p>
        </p:txBody>
      </p:sp>
      <p:sp>
        <p:nvSpPr>
          <p:cNvPr id="43019" name="Rectangle 5"/>
          <p:cNvSpPr>
            <a:spLocks noChangeArrowheads="1"/>
          </p:cNvSpPr>
          <p:nvPr/>
        </p:nvSpPr>
        <p:spPr bwMode="auto">
          <a:xfrm>
            <a:off x="4224339" y="5445126"/>
            <a:ext cx="6048375" cy="396875"/>
          </a:xfrm>
          <a:prstGeom prst="rect">
            <a:avLst/>
          </a:prstGeom>
          <a:noFill/>
          <a:ln w="9525">
            <a:noFill/>
            <a:miter lim="800000"/>
            <a:headEnd/>
            <a:tailEnd/>
          </a:ln>
        </p:spPr>
        <p:txBody>
          <a:bodyPr>
            <a:spAutoFit/>
          </a:bodyPr>
          <a:lstStyle/>
          <a:p>
            <a:pPr algn="r"/>
            <a:r>
              <a:rPr lang="fr-BE" sz="2000" b="1" dirty="0">
                <a:latin typeface="Calibri" pitchFamily="34" charset="0"/>
                <a:cs typeface="Times New Roman" pitchFamily="18" charset="0"/>
              </a:rPr>
              <a:t>L’air frais extérieur décharge le bâtiment de sa chaleur.</a:t>
            </a:r>
            <a:endParaRPr lang="fr-BE" sz="2000" b="1" dirty="0">
              <a:latin typeface="Calibri" pitchFamily="34" charset="0"/>
            </a:endParaRPr>
          </a:p>
        </p:txBody>
      </p:sp>
    </p:spTree>
    <p:extLst>
      <p:ext uri="{BB962C8B-B14F-4D97-AF65-F5344CB8AC3E}">
        <p14:creationId xmlns:p14="http://schemas.microsoft.com/office/powerpoint/2010/main" val="33740396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1775520" y="164195"/>
            <a:ext cx="8229600" cy="1143000"/>
          </a:xfrm>
        </p:spPr>
        <p:txBody>
          <a:bodyPr/>
          <a:lstStyle/>
          <a:p>
            <a:pPr algn="l"/>
            <a:r>
              <a:rPr lang="fr-BE" altLang="fr-FR" sz="2800" b="1" dirty="0">
                <a:solidFill>
                  <a:srgbClr val="0070C0"/>
                </a:solidFill>
                <a:latin typeface="+mn-lt"/>
                <a:ea typeface="+mn-ea"/>
                <a:cs typeface="+mn-cs"/>
              </a:rPr>
              <a:t>Vers une ventilation double flux décentralisée ?</a:t>
            </a:r>
          </a:p>
        </p:txBody>
      </p:sp>
      <p:graphicFrame>
        <p:nvGraphicFramePr>
          <p:cNvPr id="50179" name="Objet 2"/>
          <p:cNvGraphicFramePr>
            <a:graphicFrameLocks noChangeAspect="1"/>
          </p:cNvGraphicFramePr>
          <p:nvPr>
            <p:extLst/>
          </p:nvPr>
        </p:nvGraphicFramePr>
        <p:xfrm>
          <a:off x="-1334989" y="1040236"/>
          <a:ext cx="7118048" cy="5029638"/>
        </p:xfrm>
        <a:graphic>
          <a:graphicData uri="http://schemas.openxmlformats.org/presentationml/2006/ole">
            <mc:AlternateContent xmlns:mc="http://schemas.openxmlformats.org/markup-compatibility/2006">
              <mc:Choice xmlns:v="urn:schemas-microsoft-com:vml" Requires="v">
                <p:oleObj spid="_x0000_s1026" name="Acrobat Document" r:id="rId3" imgW="6415686" imgH="4533492" progId="AcroExch.Document.11">
                  <p:embed/>
                </p:oleObj>
              </mc:Choice>
              <mc:Fallback>
                <p:oleObj name="Acrobat Document" r:id="rId3" imgW="6415686" imgH="4533492" progId="AcroExch.Document.11">
                  <p:embed/>
                  <p:pic>
                    <p:nvPicPr>
                      <p:cNvPr id="50179" name="Obje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989" y="1040236"/>
                        <a:ext cx="7118048" cy="5029638"/>
                      </a:xfrm>
                      <a:prstGeom prst="rect">
                        <a:avLst/>
                      </a:prstGeom>
                      <a:noFill/>
                      <a:ln>
                        <a:noFill/>
                      </a:ln>
                      <a:extLst/>
                    </p:spPr>
                  </p:pic>
                </p:oleObj>
              </mc:Fallback>
            </mc:AlternateContent>
          </a:graphicData>
        </a:graphic>
      </p:graphicFrame>
      <p:sp>
        <p:nvSpPr>
          <p:cNvPr id="3" name="Rectangle 2"/>
          <p:cNvSpPr/>
          <p:nvPr/>
        </p:nvSpPr>
        <p:spPr>
          <a:xfrm>
            <a:off x="4194870" y="1052936"/>
            <a:ext cx="169545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 name="Image 1"/>
          <p:cNvPicPr>
            <a:picLocks noChangeAspect="1"/>
          </p:cNvPicPr>
          <p:nvPr/>
        </p:nvPicPr>
        <p:blipFill>
          <a:blip r:embed="rId5"/>
          <a:stretch>
            <a:fillRect/>
          </a:stretch>
        </p:blipFill>
        <p:spPr>
          <a:xfrm>
            <a:off x="9199972" y="1561218"/>
            <a:ext cx="2580412" cy="5183600"/>
          </a:xfrm>
          <a:prstGeom prst="rect">
            <a:avLst/>
          </a:prstGeom>
        </p:spPr>
      </p:pic>
      <p:pic>
        <p:nvPicPr>
          <p:cNvPr id="4" name="Image 3"/>
          <p:cNvPicPr>
            <a:picLocks noChangeAspect="1"/>
          </p:cNvPicPr>
          <p:nvPr/>
        </p:nvPicPr>
        <p:blipFill>
          <a:blip r:embed="rId6"/>
          <a:stretch>
            <a:fillRect/>
          </a:stretch>
        </p:blipFill>
        <p:spPr>
          <a:xfrm>
            <a:off x="5923495" y="1618086"/>
            <a:ext cx="3028780" cy="1652946"/>
          </a:xfrm>
          <a:prstGeom prst="rect">
            <a:avLst/>
          </a:prstGeom>
        </p:spPr>
      </p:pic>
      <p:pic>
        <p:nvPicPr>
          <p:cNvPr id="18436" name="Picture 4" descr="crèches Swego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4148" y="4347378"/>
            <a:ext cx="3111863" cy="239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2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86790" y="955766"/>
            <a:ext cx="10101431" cy="5632311"/>
          </a:xfrm>
          <a:prstGeom prst="rect">
            <a:avLst/>
          </a:prstGeom>
          <a:noFill/>
        </p:spPr>
        <p:txBody>
          <a:bodyPr wrap="square" rtlCol="0">
            <a:spAutoFit/>
          </a:bodyPr>
          <a:lstStyle/>
          <a:p>
            <a:r>
              <a:rPr lang="fr-BE" sz="2400" b="1" dirty="0">
                <a:solidFill>
                  <a:srgbClr val="0070C0"/>
                </a:solidFill>
              </a:rPr>
              <a:t>CONCLUSIONS </a:t>
            </a:r>
            <a:br>
              <a:rPr lang="fr-BE" sz="2400" b="1" dirty="0">
                <a:solidFill>
                  <a:srgbClr val="0070C0"/>
                </a:solidFill>
              </a:rPr>
            </a:br>
            <a:br>
              <a:rPr lang="fr-BE" sz="2400" b="1" dirty="0">
                <a:solidFill>
                  <a:srgbClr val="0070C0"/>
                </a:solidFill>
              </a:rPr>
            </a:br>
            <a:r>
              <a:rPr lang="fr-BE" sz="2400" b="1" dirty="0">
                <a:solidFill>
                  <a:srgbClr val="0070C0"/>
                </a:solidFill>
              </a:rPr>
              <a:t>En résumé, pour l’école : </a:t>
            </a:r>
          </a:p>
          <a:p>
            <a:endParaRPr lang="fr-BE" sz="2400" b="1" dirty="0">
              <a:solidFill>
                <a:srgbClr val="0070C0"/>
              </a:solidFill>
            </a:endParaRPr>
          </a:p>
          <a:p>
            <a:endParaRPr lang="fr-BE" sz="2400" b="1" dirty="0"/>
          </a:p>
          <a:p>
            <a:pPr marL="285750" indent="-285750">
              <a:buFontTx/>
              <a:buChar char="-"/>
            </a:pPr>
            <a:r>
              <a:rPr lang="fr-BE" sz="2400" b="1" dirty="0"/>
              <a:t>Choisir sa philosophie en matière de source d’énergie dans ses bâtiments</a:t>
            </a:r>
          </a:p>
          <a:p>
            <a:pPr marL="285750" indent="-285750">
              <a:buFontTx/>
              <a:buChar char="-"/>
            </a:pPr>
            <a:endParaRPr lang="fr-BE" sz="2400" b="1" dirty="0"/>
          </a:p>
          <a:p>
            <a:pPr marL="285750" indent="-285750">
              <a:buFontTx/>
              <a:buChar char="-"/>
            </a:pPr>
            <a:r>
              <a:rPr lang="fr-BE" sz="2400" b="1" dirty="0"/>
              <a:t>Chercher à ajuster la fourniture d’électricité aux justes besoins (éclairage).</a:t>
            </a:r>
          </a:p>
          <a:p>
            <a:pPr marL="285750" indent="-285750">
              <a:buFontTx/>
              <a:buChar char="-"/>
            </a:pPr>
            <a:endParaRPr lang="fr-BE" sz="2400" b="1" dirty="0"/>
          </a:p>
          <a:p>
            <a:pPr marL="285750" indent="-285750">
              <a:buFontTx/>
              <a:buChar char="-"/>
            </a:pPr>
            <a:r>
              <a:rPr lang="fr-BE" sz="2400" b="1" dirty="0"/>
              <a:t>Isoler… et encore isoler</a:t>
            </a:r>
          </a:p>
          <a:p>
            <a:endParaRPr lang="fr-BE" sz="2400" b="1" dirty="0"/>
          </a:p>
          <a:p>
            <a:pPr marL="285750" indent="-285750">
              <a:buFontTx/>
              <a:buChar char="-"/>
            </a:pPr>
            <a:r>
              <a:rPr lang="fr-BE" sz="2400" b="1" dirty="0"/>
              <a:t>Ventiler en récupérant la chaleur de l’air extrait</a:t>
            </a:r>
          </a:p>
          <a:p>
            <a:pPr marL="285750" indent="-285750">
              <a:buFontTx/>
              <a:buChar char="-"/>
            </a:pPr>
            <a:endParaRPr lang="fr-BE" sz="2400" b="1" dirty="0"/>
          </a:p>
          <a:p>
            <a:pPr marL="285750" indent="-285750">
              <a:buFontTx/>
              <a:buChar char="-"/>
            </a:pPr>
            <a:endParaRPr lang="fr-BE" sz="2400" b="1" dirty="0"/>
          </a:p>
          <a:p>
            <a:r>
              <a:rPr lang="fr-BE" sz="2400" b="1" dirty="0"/>
              <a:t> </a:t>
            </a:r>
          </a:p>
        </p:txBody>
      </p:sp>
      <p:sp>
        <p:nvSpPr>
          <p:cNvPr id="5" name="Espace réservé du numéro de diapositive 4"/>
          <p:cNvSpPr>
            <a:spLocks noGrp="1"/>
          </p:cNvSpPr>
          <p:nvPr>
            <p:ph type="sldNum" sz="quarter" idx="12"/>
          </p:nvPr>
        </p:nvSpPr>
        <p:spPr/>
        <p:txBody>
          <a:bodyPr/>
          <a:lstStyle/>
          <a:p>
            <a:fld id="{EFDBF00F-EBBE-45F2-814D-F62CCD196045}" type="slidenum">
              <a:rPr lang="fr-BE" smtClean="0"/>
              <a:t>12</a:t>
            </a:fld>
            <a:endParaRPr lang="fr-BE"/>
          </a:p>
        </p:txBody>
      </p:sp>
    </p:spTree>
    <p:extLst>
      <p:ext uri="{BB962C8B-B14F-4D97-AF65-F5344CB8AC3E}">
        <p14:creationId xmlns:p14="http://schemas.microsoft.com/office/powerpoint/2010/main" val="256982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3844348" y="3101533"/>
            <a:ext cx="4250751" cy="3960313"/>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271451" y="433011"/>
            <a:ext cx="10180320" cy="1376730"/>
          </a:xfrm>
        </p:spPr>
        <p:txBody>
          <a:bodyPr>
            <a:normAutofit fontScale="90000"/>
          </a:bodyPr>
          <a:lstStyle/>
          <a:p>
            <a:pPr algn="l"/>
            <a:r>
              <a:rPr lang="fr-BE" b="1" dirty="0">
                <a:solidFill>
                  <a:srgbClr val="0070C0"/>
                </a:solidFill>
              </a:rPr>
              <a:t>Annexe : </a:t>
            </a:r>
            <a:br>
              <a:rPr lang="fr-BE" b="1" dirty="0">
                <a:solidFill>
                  <a:srgbClr val="0070C0"/>
                </a:solidFill>
              </a:rPr>
            </a:br>
            <a:r>
              <a:rPr lang="fr-BE" b="1" dirty="0">
                <a:solidFill>
                  <a:srgbClr val="0070C0"/>
                </a:solidFill>
              </a:rPr>
              <a:t>       </a:t>
            </a:r>
            <a:r>
              <a:rPr lang="fr-BE" sz="5300" b="1" dirty="0">
                <a:solidFill>
                  <a:srgbClr val="0070C0"/>
                </a:solidFill>
              </a:rPr>
              <a:t>Vers des écoles Zéro Watt ?</a:t>
            </a:r>
            <a:endParaRPr lang="fr-BE" sz="7300" b="1" dirty="0">
              <a:solidFill>
                <a:srgbClr val="0070C0"/>
              </a:solidFill>
            </a:endParaRPr>
          </a:p>
        </p:txBody>
      </p:sp>
      <p:sp>
        <p:nvSpPr>
          <p:cNvPr id="3" name="Sous-titre 2"/>
          <p:cNvSpPr>
            <a:spLocks noGrp="1"/>
          </p:cNvSpPr>
          <p:nvPr>
            <p:ph type="subTitle" idx="1"/>
          </p:nvPr>
        </p:nvSpPr>
        <p:spPr>
          <a:xfrm>
            <a:off x="1347652" y="2072925"/>
            <a:ext cx="10006148" cy="3213463"/>
          </a:xfrm>
        </p:spPr>
        <p:txBody>
          <a:bodyPr>
            <a:normAutofit/>
          </a:bodyPr>
          <a:lstStyle/>
          <a:p>
            <a:r>
              <a:rPr lang="fr-BE" dirty="0"/>
              <a:t>Programme "Génération Zéro Watt" de la Région Wallonne</a:t>
            </a:r>
          </a:p>
          <a:p>
            <a:r>
              <a:rPr lang="fr-BE" sz="2800" b="1" dirty="0"/>
              <a:t>10 cibles dans l’école</a:t>
            </a:r>
          </a:p>
          <a:p>
            <a:r>
              <a:rPr lang="fr-BE" sz="2800" b="1" dirty="0"/>
              <a:t> </a:t>
            </a:r>
          </a:p>
          <a:p>
            <a:endParaRPr lang="fr-BE" dirty="0"/>
          </a:p>
          <a:p>
            <a:endParaRPr lang="fr-BE" dirty="0"/>
          </a:p>
          <a:p>
            <a:endParaRPr lang="fr-BE" dirty="0"/>
          </a:p>
          <a:p>
            <a:endParaRPr lang="fr-BE" dirty="0"/>
          </a:p>
        </p:txBody>
      </p:sp>
      <p:pic>
        <p:nvPicPr>
          <p:cNvPr id="4" name="Picture 8" descr="ange_205056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484" t="2" r="25472" b="-8"/>
          <a:stretch/>
        </p:blipFill>
        <p:spPr bwMode="auto">
          <a:xfrm>
            <a:off x="4465941" y="4018893"/>
            <a:ext cx="1109396" cy="106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Ã©sultat de recherche d'images pour &quot;technicien de maintenance&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896" b="4227"/>
          <a:stretch/>
        </p:blipFill>
        <p:spPr bwMode="auto">
          <a:xfrm>
            <a:off x="5507394" y="5455956"/>
            <a:ext cx="1107543" cy="1086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www.vousnousils.fr/wp-content/uploads/2014/04/Enseigna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21" t="17823" r="16410" b="29393"/>
          <a:stretch/>
        </p:blipFill>
        <p:spPr bwMode="auto">
          <a:xfrm>
            <a:off x="6505075" y="4018893"/>
            <a:ext cx="1051883" cy="109792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8517700" y="4963222"/>
            <a:ext cx="3725700" cy="1754326"/>
          </a:xfrm>
          <a:prstGeom prst="rect">
            <a:avLst/>
          </a:prstGeom>
          <a:noFill/>
        </p:spPr>
        <p:txBody>
          <a:bodyPr wrap="none" rtlCol="0">
            <a:spAutoFit/>
          </a:bodyPr>
          <a:lstStyle/>
          <a:p>
            <a:r>
              <a:rPr lang="fr-BE" i="1" dirty="0"/>
              <a:t>PS1 :  rien n’empêche …</a:t>
            </a:r>
            <a:br>
              <a:rPr lang="fr-BE" i="1" dirty="0"/>
            </a:br>
            <a:r>
              <a:rPr lang="fr-BE" i="1" dirty="0"/>
              <a:t>        de commencer par le 10</a:t>
            </a:r>
            <a:r>
              <a:rPr lang="fr-BE" i="1" baseline="30000" dirty="0"/>
              <a:t>ème</a:t>
            </a:r>
            <a:r>
              <a:rPr lang="fr-BE" i="1" dirty="0"/>
              <a:t> !</a:t>
            </a:r>
          </a:p>
          <a:p>
            <a:endParaRPr lang="fr-BE" i="1" dirty="0"/>
          </a:p>
          <a:p>
            <a:r>
              <a:rPr lang="fr-BE" i="1" dirty="0"/>
              <a:t>PS2 : les hyperliens sont accessibles</a:t>
            </a:r>
          </a:p>
          <a:p>
            <a:r>
              <a:rPr lang="fr-BE" i="1" dirty="0"/>
              <a:t>         via </a:t>
            </a:r>
            <a:r>
              <a:rPr lang="fr-BE" i="1" dirty="0" err="1"/>
              <a:t>Ctrl+clic</a:t>
            </a:r>
            <a:r>
              <a:rPr lang="fr-BE" i="1" dirty="0"/>
              <a:t> droit, suivi de Ouvrir </a:t>
            </a:r>
            <a:br>
              <a:rPr lang="fr-BE" i="1" dirty="0"/>
            </a:br>
            <a:r>
              <a:rPr lang="fr-BE" i="1" dirty="0"/>
              <a:t>         le lien hypertexte  </a:t>
            </a:r>
          </a:p>
        </p:txBody>
      </p:sp>
      <p:sp>
        <p:nvSpPr>
          <p:cNvPr id="9" name="Espace réservé du numéro de diapositive 8"/>
          <p:cNvSpPr>
            <a:spLocks noGrp="1"/>
          </p:cNvSpPr>
          <p:nvPr>
            <p:ph type="sldNum" sz="quarter" idx="12"/>
          </p:nvPr>
        </p:nvSpPr>
        <p:spPr/>
        <p:txBody>
          <a:bodyPr/>
          <a:lstStyle/>
          <a:p>
            <a:fld id="{EFDBF00F-EBBE-45F2-814D-F62CCD196045}" type="slidenum">
              <a:rPr lang="fr-BE" smtClean="0"/>
              <a:t>13</a:t>
            </a:fld>
            <a:endParaRPr lang="fr-BE" dirty="0"/>
          </a:p>
        </p:txBody>
      </p:sp>
    </p:spTree>
    <p:extLst>
      <p:ext uri="{BB962C8B-B14F-4D97-AF65-F5344CB8AC3E}">
        <p14:creationId xmlns:p14="http://schemas.microsoft.com/office/powerpoint/2010/main" val="158510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8784513" y="4918045"/>
            <a:ext cx="3276858" cy="1456629"/>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b="1" dirty="0"/>
          </a:p>
        </p:txBody>
      </p:sp>
      <p:graphicFrame>
        <p:nvGraphicFramePr>
          <p:cNvPr id="2" name="Diagramme 1"/>
          <p:cNvGraphicFramePr/>
          <p:nvPr>
            <p:extLst/>
          </p:nvPr>
        </p:nvGraphicFramePr>
        <p:xfrm>
          <a:off x="2292299" y="841793"/>
          <a:ext cx="6096000" cy="3803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1" name="Text Box 10"/>
          <p:cNvSpPr txBox="1">
            <a:spLocks noChangeArrowheads="1"/>
          </p:cNvSpPr>
          <p:nvPr/>
        </p:nvSpPr>
        <p:spPr bwMode="auto">
          <a:xfrm>
            <a:off x="462387" y="-222190"/>
            <a:ext cx="105651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ltLang="fr-FR" sz="2400" b="1" dirty="0">
                <a:cs typeface="Arial" charset="0"/>
              </a:rPr>
              <a:t> </a:t>
            </a:r>
          </a:p>
          <a:p>
            <a:pPr eaLnBrk="1" hangingPunct="1">
              <a:spcBef>
                <a:spcPct val="50000"/>
              </a:spcBef>
            </a:pPr>
            <a:r>
              <a:rPr lang="fr-FR" altLang="fr-FR" sz="2400" b="1" dirty="0">
                <a:cs typeface="Arial" charset="0"/>
              </a:rPr>
              <a:t>Démarche participative : chacun est acteur de l’Energie dans l’école ! </a:t>
            </a:r>
          </a:p>
        </p:txBody>
      </p:sp>
      <p:pic>
        <p:nvPicPr>
          <p:cNvPr id="8" name="Picture 8" descr="ange_2050564"/>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3484" t="2" r="25472" b="-8"/>
          <a:stretch/>
        </p:blipFill>
        <p:spPr bwMode="auto">
          <a:xfrm>
            <a:off x="957944" y="1421988"/>
            <a:ext cx="1109396" cy="106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descr="Image associÃ©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dirty="0"/>
          </a:p>
        </p:txBody>
      </p:sp>
      <p:sp>
        <p:nvSpPr>
          <p:cNvPr id="9" name="ZoneTexte 8"/>
          <p:cNvSpPr txBox="1"/>
          <p:nvPr/>
        </p:nvSpPr>
        <p:spPr>
          <a:xfrm>
            <a:off x="802833" y="2476170"/>
            <a:ext cx="1695592" cy="923330"/>
          </a:xfrm>
          <a:prstGeom prst="rect">
            <a:avLst/>
          </a:prstGeom>
          <a:noFill/>
        </p:spPr>
        <p:txBody>
          <a:bodyPr wrap="none" rtlCol="0">
            <a:spAutoFit/>
          </a:bodyPr>
          <a:lstStyle/>
          <a:p>
            <a:r>
              <a:rPr lang="fr-BE" b="1" dirty="0"/>
              <a:t>Projet Energie =</a:t>
            </a:r>
          </a:p>
          <a:p>
            <a:r>
              <a:rPr lang="fr-BE" b="1" dirty="0"/>
              <a:t>défi ludique et </a:t>
            </a:r>
          </a:p>
          <a:p>
            <a:r>
              <a:rPr lang="fr-BE" b="1" dirty="0"/>
              <a:t>éducatif.</a:t>
            </a:r>
          </a:p>
        </p:txBody>
      </p:sp>
      <p:sp>
        <p:nvSpPr>
          <p:cNvPr id="14" name="ZoneTexte 13"/>
          <p:cNvSpPr txBox="1"/>
          <p:nvPr/>
        </p:nvSpPr>
        <p:spPr>
          <a:xfrm>
            <a:off x="8212274" y="2617323"/>
            <a:ext cx="2815312" cy="1477328"/>
          </a:xfrm>
          <a:prstGeom prst="rect">
            <a:avLst/>
          </a:prstGeom>
          <a:noFill/>
        </p:spPr>
        <p:txBody>
          <a:bodyPr wrap="square" rtlCol="0">
            <a:spAutoFit/>
          </a:bodyPr>
          <a:lstStyle/>
          <a:p>
            <a:r>
              <a:rPr lang="fr-BE" b="1" dirty="0"/>
              <a:t>Projet Energie = </a:t>
            </a:r>
          </a:p>
          <a:p>
            <a:r>
              <a:rPr lang="fr-BE" b="1" dirty="0"/>
              <a:t>terrain d’application </a:t>
            </a:r>
          </a:p>
          <a:p>
            <a:r>
              <a:rPr lang="fr-BE" b="1" dirty="0"/>
              <a:t>d’apprentissages </a:t>
            </a:r>
          </a:p>
          <a:p>
            <a:r>
              <a:rPr lang="fr-BE" b="1" dirty="0"/>
              <a:t>au sein des socles de compétences.</a:t>
            </a:r>
          </a:p>
        </p:txBody>
      </p:sp>
      <p:sp>
        <p:nvSpPr>
          <p:cNvPr id="15" name="ZoneTexte 14"/>
          <p:cNvSpPr txBox="1"/>
          <p:nvPr/>
        </p:nvSpPr>
        <p:spPr>
          <a:xfrm>
            <a:off x="5061149" y="4918045"/>
            <a:ext cx="2984022" cy="1200329"/>
          </a:xfrm>
          <a:prstGeom prst="rect">
            <a:avLst/>
          </a:prstGeom>
          <a:noFill/>
        </p:spPr>
        <p:txBody>
          <a:bodyPr wrap="none" rtlCol="0">
            <a:spAutoFit/>
          </a:bodyPr>
          <a:lstStyle/>
          <a:p>
            <a:r>
              <a:rPr lang="fr-BE" b="1" dirty="0"/>
              <a:t>Projet Energie =</a:t>
            </a:r>
          </a:p>
          <a:p>
            <a:r>
              <a:rPr lang="fr-BE" b="1" dirty="0"/>
              <a:t>mise en place </a:t>
            </a:r>
          </a:p>
          <a:p>
            <a:r>
              <a:rPr lang="fr-BE" b="1" dirty="0"/>
              <a:t>d’investissements techniques</a:t>
            </a:r>
          </a:p>
          <a:p>
            <a:r>
              <a:rPr lang="fr-BE" b="1" dirty="0"/>
              <a:t>économiseurs d’énergie</a:t>
            </a:r>
          </a:p>
        </p:txBody>
      </p:sp>
      <p:pic>
        <p:nvPicPr>
          <p:cNvPr id="1026" name="Picture 2" descr="RÃ©sultat de recherche d'images pour &quot;technicien de maintenance&quo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4896" b="4227"/>
          <a:stretch/>
        </p:blipFill>
        <p:spPr bwMode="auto">
          <a:xfrm>
            <a:off x="3359954" y="4931437"/>
            <a:ext cx="1107543" cy="10861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www.vousnousils.fr/wp-content/uploads/2014/04/Enseignan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221" t="17823" r="16410" b="29393"/>
          <a:stretch/>
        </p:blipFill>
        <p:spPr bwMode="auto">
          <a:xfrm>
            <a:off x="8527594" y="1406131"/>
            <a:ext cx="1085543" cy="113306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9109148" y="5102179"/>
            <a:ext cx="2799206" cy="1015663"/>
          </a:xfrm>
          <a:prstGeom prst="rect">
            <a:avLst/>
          </a:prstGeom>
        </p:spPr>
        <p:txBody>
          <a:bodyPr wrap="square">
            <a:spAutoFit/>
          </a:bodyPr>
          <a:lstStyle/>
          <a:p>
            <a:pPr algn="ctr"/>
            <a:r>
              <a:rPr lang="fr-BE" sz="2000" b="1" dirty="0">
                <a:latin typeface="Arial" charset="0"/>
                <a:cs typeface="Arial" charset="0"/>
              </a:rPr>
              <a:t>L’action de l’un    valorise </a:t>
            </a:r>
            <a:br>
              <a:rPr lang="fr-BE" sz="2000" b="1" dirty="0">
                <a:latin typeface="Arial" charset="0"/>
                <a:cs typeface="Arial" charset="0"/>
              </a:rPr>
            </a:br>
            <a:r>
              <a:rPr lang="fr-BE" sz="2000" b="1" dirty="0">
                <a:latin typeface="Arial" charset="0"/>
                <a:cs typeface="Arial" charset="0"/>
              </a:rPr>
              <a:t>l’action de l’autre !</a:t>
            </a:r>
          </a:p>
        </p:txBody>
      </p:sp>
      <p:sp>
        <p:nvSpPr>
          <p:cNvPr id="6" name="AutoShape 2" descr="Résultat de recherche d'images pour &quot;vidéo log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 name="Espace réservé du numéro de diapositive 12"/>
          <p:cNvSpPr>
            <a:spLocks noGrp="1"/>
          </p:cNvSpPr>
          <p:nvPr>
            <p:ph type="sldNum" sz="quarter" idx="12"/>
          </p:nvPr>
        </p:nvSpPr>
        <p:spPr/>
        <p:txBody>
          <a:bodyPr/>
          <a:lstStyle/>
          <a:p>
            <a:fld id="{EFDBF00F-EBBE-45F2-814D-F62CCD196045}" type="slidenum">
              <a:rPr lang="fr-BE" smtClean="0"/>
              <a:t>14</a:t>
            </a:fld>
            <a:endParaRPr lang="fr-BE"/>
          </a:p>
        </p:txBody>
      </p:sp>
    </p:spTree>
    <p:extLst>
      <p:ext uri="{BB962C8B-B14F-4D97-AF65-F5344CB8AC3E}">
        <p14:creationId xmlns:p14="http://schemas.microsoft.com/office/powerpoint/2010/main" val="215042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9" y="240119"/>
            <a:ext cx="7458692" cy="6502229"/>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Préalable : Organiser le suivi des consommations</a:t>
            </a:r>
          </a:p>
          <a:p>
            <a:pPr>
              <a:lnSpc>
                <a:spcPct val="107000"/>
              </a:lnSpc>
              <a:spcAft>
                <a:spcPts val="800"/>
              </a:spcAft>
            </a:pPr>
            <a:endParaRPr lang="fr-BE"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994660" algn="l"/>
              </a:tabLst>
            </a:pPr>
            <a:r>
              <a:rPr lang="fr-BE"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 Etablir les consommations de référence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(économe – conseiller énergie)</a:t>
            </a:r>
          </a:p>
          <a:p>
            <a:pPr marL="342900" indent="-342900">
              <a:lnSpc>
                <a:spcPct val="107000"/>
              </a:lnSpc>
              <a:buFont typeface="Wingdings" panose="05000000000000000000" pitchFamily="2" charset="2"/>
              <a:buChar char="Ø"/>
              <a:tabLst>
                <a:tab pos="2994660" algn="l"/>
              </a:tabLst>
            </a:pP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Comptabilité énergétique en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électricité</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chauffage</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 et eau, sur base des factures des 3 dernières années.</a:t>
            </a:r>
          </a:p>
          <a:p>
            <a:pPr marL="342900" indent="-342900">
              <a:lnSpc>
                <a:spcPct val="107000"/>
              </a:lnSpc>
              <a:buFont typeface="Wingdings" panose="05000000000000000000" pitchFamily="2" charset="2"/>
              <a:buChar char="Ø"/>
              <a:tabLst>
                <a:tab pos="2994660" algn="l"/>
              </a:tabLst>
            </a:pP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Comparer ses consommations à celles des autres écoles</a:t>
            </a:r>
            <a:endPar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Ø"/>
              <a:tabLst>
                <a:tab pos="2994660" algn="l"/>
              </a:tabLst>
            </a:pPr>
            <a:endPar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2994660" algn="l"/>
              </a:tabLst>
            </a:pP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fr-BE" sz="1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994660" algn="l"/>
              </a:tabLst>
            </a:pPr>
            <a:r>
              <a:rPr lang="fr-BE"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 Installer des compteurs si nécessaire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(technicien)</a:t>
            </a:r>
          </a:p>
          <a:p>
            <a:pPr marL="285750" indent="-285750">
              <a:lnSpc>
                <a:spcPct val="107000"/>
              </a:lnSpc>
              <a:spcAft>
                <a:spcPts val="800"/>
              </a:spcAft>
              <a:buFont typeface="Wingdings" panose="05000000000000000000" pitchFamily="2" charset="2"/>
              <a:buChar char="Ø"/>
              <a:tabLst>
                <a:tab pos="2994660" algn="l"/>
              </a:tabLst>
            </a:pP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Compteurs de passage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propres à l’école (réfectoire, salle de sports, …? </a:t>
            </a:r>
          </a:p>
          <a:p>
            <a:pPr marL="285750" indent="-285750">
              <a:lnSpc>
                <a:spcPct val="107000"/>
              </a:lnSpc>
              <a:spcAft>
                <a:spcPts val="800"/>
              </a:spcAft>
              <a:buFont typeface="Wingdings" panose="05000000000000000000" pitchFamily="2" charset="2"/>
              <a:buChar char="Ø"/>
              <a:tabLst>
                <a:tab pos="2994660" algn="l"/>
              </a:tabLst>
            </a:pP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rPr>
              <a:t>Enregistreurs de courant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 (quelle consommation de nuit) ? </a:t>
            </a:r>
          </a:p>
          <a:p>
            <a:pPr marL="285750" indent="-285750">
              <a:lnSpc>
                <a:spcPct val="107000"/>
              </a:lnSpc>
              <a:spcAft>
                <a:spcPts val="800"/>
              </a:spcAft>
              <a:buFont typeface="Wingdings" panose="05000000000000000000" pitchFamily="2" charset="2"/>
              <a:buChar char="Ø"/>
              <a:tabLst>
                <a:tab pos="2994660" algn="l"/>
              </a:tabLst>
            </a:pP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rPr>
              <a:t>Enregistreurs de température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Wingdings" panose="05000000000000000000" pitchFamily="2" charset="2"/>
              <a:buChar char="Ø"/>
              <a:tabLst>
                <a:tab pos="2994660" algn="l"/>
              </a:tabLst>
            </a:pPr>
            <a:endPar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994660" algn="l"/>
              </a:tabLst>
            </a:pPr>
            <a:endParaRPr lang="fr-BE" sz="1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994660" algn="l"/>
              </a:tabLst>
            </a:pPr>
            <a:r>
              <a:rPr lang="fr-BE"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3° Organiser le suivi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(élèves et enseignants math et français)</a:t>
            </a:r>
          </a:p>
          <a:p>
            <a:pPr marL="342900" indent="-342900">
              <a:lnSpc>
                <a:spcPct val="107000"/>
              </a:lnSpc>
              <a:buFont typeface="Wingdings" panose="05000000000000000000" pitchFamily="2" charset="2"/>
              <a:buChar char="Ø"/>
              <a:tabLst>
                <a:tab pos="2994660" algn="l"/>
              </a:tabLst>
            </a:pP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Établir et afficher les graphiques de suivi </a:t>
            </a: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sur base du relevé des compteurs, </a:t>
            </a:r>
          </a:p>
          <a:p>
            <a:pPr marL="342900" indent="-342900">
              <a:lnSpc>
                <a:spcPct val="107000"/>
              </a:lnSpc>
              <a:buFont typeface="Wingdings" panose="05000000000000000000" pitchFamily="2" charset="2"/>
              <a:buChar char="Ø"/>
              <a:tabLst>
                <a:tab pos="2994660" algn="l"/>
              </a:tabLst>
            </a:pPr>
            <a:r>
              <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rPr>
              <a:t>Communication des actions et des résultats vers l’ensemble de l’école</a:t>
            </a:r>
          </a:p>
        </p:txBody>
      </p:sp>
      <p:pic>
        <p:nvPicPr>
          <p:cNvPr id="5" name="Picture 2" descr="Toise star wars"/>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t="2939" r="50211"/>
          <a:stretch/>
        </p:blipFill>
        <p:spPr bwMode="auto">
          <a:xfrm>
            <a:off x="8347728" y="566529"/>
            <a:ext cx="1679809" cy="31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www.alec-montpellier.org/wp-content/uploads/2018/05/graphique-suivi-consos-chauffa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72060" y="4188823"/>
            <a:ext cx="4061878" cy="201603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0237304" y="2047461"/>
            <a:ext cx="1351139" cy="923330"/>
          </a:xfrm>
          <a:prstGeom prst="rect">
            <a:avLst/>
          </a:prstGeom>
          <a:noFill/>
        </p:spPr>
        <p:txBody>
          <a:bodyPr wrap="none" rtlCol="0">
            <a:spAutoFit/>
          </a:bodyPr>
          <a:lstStyle/>
          <a:p>
            <a:r>
              <a:rPr lang="fr-BE" i="1" dirty="0"/>
              <a:t>Mesurer </a:t>
            </a:r>
          </a:p>
          <a:p>
            <a:r>
              <a:rPr lang="fr-BE" i="1" dirty="0"/>
              <a:t>pour se voir </a:t>
            </a:r>
          </a:p>
          <a:p>
            <a:r>
              <a:rPr lang="fr-BE" i="1" dirty="0"/>
              <a:t>évoluer…</a:t>
            </a:r>
          </a:p>
        </p:txBody>
      </p:sp>
      <p:sp>
        <p:nvSpPr>
          <p:cNvPr id="7" name="Espace réservé du numéro de diapositive 6"/>
          <p:cNvSpPr>
            <a:spLocks noGrp="1"/>
          </p:cNvSpPr>
          <p:nvPr>
            <p:ph type="sldNum" sz="quarter" idx="12"/>
          </p:nvPr>
        </p:nvSpPr>
        <p:spPr/>
        <p:txBody>
          <a:bodyPr/>
          <a:lstStyle/>
          <a:p>
            <a:fld id="{EFDBF00F-EBBE-45F2-814D-F62CCD196045}" type="slidenum">
              <a:rPr lang="fr-BE" smtClean="0"/>
              <a:t>15</a:t>
            </a:fld>
            <a:endParaRPr lang="fr-BE"/>
          </a:p>
        </p:txBody>
      </p:sp>
    </p:spTree>
    <p:extLst>
      <p:ext uri="{BB962C8B-B14F-4D97-AF65-F5344CB8AC3E}">
        <p14:creationId xmlns:p14="http://schemas.microsoft.com/office/powerpoint/2010/main" val="319887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084" y="767834"/>
            <a:ext cx="237566" cy="369332"/>
          </a:xfrm>
          <a:prstGeom prst="rect">
            <a:avLst/>
          </a:prstGeom>
        </p:spPr>
        <p:txBody>
          <a:bodyPr wrap="none">
            <a:spAutoFit/>
          </a:bodyPr>
          <a:lstStyle/>
          <a:p>
            <a:r>
              <a:rPr lang="fr-BE" b="1" dirty="0">
                <a:latin typeface="Calibri" panose="020F0502020204030204" pitchFamily="34" charset="0"/>
                <a:ea typeface="Calibri" panose="020F0502020204030204" pitchFamily="34" charset="0"/>
                <a:cs typeface="Times New Roman" panose="02020603050405020304" pitchFamily="18" charset="0"/>
              </a:rPr>
              <a:t> </a:t>
            </a:r>
            <a:endParaRPr lang="fr-BE" dirty="0"/>
          </a:p>
        </p:txBody>
      </p:sp>
      <p:sp>
        <p:nvSpPr>
          <p:cNvPr id="4" name="Rectangle 3"/>
          <p:cNvSpPr/>
          <p:nvPr/>
        </p:nvSpPr>
        <p:spPr>
          <a:xfrm>
            <a:off x="322307" y="1972367"/>
            <a:ext cx="5332143" cy="407035"/>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Découverte du circuit électrique</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p:cNvSpPr txBox="1"/>
          <p:nvPr/>
        </p:nvSpPr>
        <p:spPr>
          <a:xfrm>
            <a:off x="1318734" y="1318303"/>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7" name="Rectangle 6"/>
          <p:cNvSpPr/>
          <p:nvPr/>
        </p:nvSpPr>
        <p:spPr>
          <a:xfrm>
            <a:off x="6296295" y="2309602"/>
            <a:ext cx="5408884" cy="3455177"/>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Placement d’enregistreurs de courant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sur certains équipements électriques (sortie compteur, salle informatique, extracteur d’air sanitaire, …)</a:t>
            </a:r>
          </a:p>
          <a:p>
            <a:pPr marL="342900" lvl="0" indent="-342900">
              <a:lnSpc>
                <a:spcPct val="107000"/>
              </a:lnSpc>
              <a:spcAft>
                <a:spcPts val="8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Coupure un à un des disjoncteurs des circuits pour repérer les consommations parasites (à faire un mercredi après-midi).</a:t>
            </a:r>
          </a:p>
          <a:p>
            <a:pPr marL="342900" lvl="0" indent="-342900">
              <a:lnSpc>
                <a:spcPct val="107000"/>
              </a:lnSpc>
              <a:spcAft>
                <a:spcPts val="8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Placement d’horloges dans les coffrets électriques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et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Intégrer des interrupteurs dans les goulottes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p:cNvSpPr txBox="1"/>
          <p:nvPr/>
        </p:nvSpPr>
        <p:spPr>
          <a:xfrm>
            <a:off x="7324845" y="1313067"/>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pic>
        <p:nvPicPr>
          <p:cNvPr id="12" name="Picture 10" descr="http://www.econologie.com/shop/images/Chacon_Ecowatt_8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1394" y="906381"/>
            <a:ext cx="1375861" cy="126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22307" y="214115"/>
            <a:ext cx="9567128" cy="553357"/>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1 – Tendre vers le Zéro Watt électrique la nuit et le WE</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0" y="3938670"/>
            <a:ext cx="6047382" cy="2726900"/>
          </a:xfrm>
          <a:prstGeom prst="rect">
            <a:avLst/>
          </a:prstGeom>
          <a:ln>
            <a:solidFill>
              <a:srgbClr val="FFC000"/>
            </a:solidFill>
          </a:ln>
        </p:spPr>
        <p:txBody>
          <a:bodyPr wrap="square">
            <a:spAutoFit/>
          </a:bodyPr>
          <a:lstStyle/>
          <a:p>
            <a:pPr marL="800100" lvl="1" indent="-342900">
              <a:lnSpc>
                <a:spcPct val="107000"/>
              </a:lnSpc>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rPr>
              <a:t>Repérage des appareils en veille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(PC, photocopieuse, distributeur de boissons, TBI, fontaine à eau, ballon eau chaude,…)</a:t>
            </a:r>
          </a:p>
          <a:p>
            <a:pPr marL="800100" lvl="1"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Placement de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prises multiples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et de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9"/>
              </a:rPr>
              <a:t>programmateurs de prises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Création d’une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0"/>
              </a:rPr>
              <a:t>charge énergie par classe</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Rédaction de lettres citoyennes vers le P.O. pour les équipements sur lesquels ils ne peuvent agir.</a:t>
            </a:r>
            <a:endParaRPr lang="fr-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2" descr="Le programmateur hebdomadaire Chacon est la solution pour couper vos appareils électriques la nui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rot="19426360">
            <a:off x="8449180" y="5427678"/>
            <a:ext cx="837543" cy="11858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ésultat de recherche d'images pour &quot;horloge theben&quot;"/>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1452" r="136"/>
          <a:stretch/>
        </p:blipFill>
        <p:spPr bwMode="auto">
          <a:xfrm>
            <a:off x="9808203" y="5390328"/>
            <a:ext cx="1125413" cy="14771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ésultat de recherche d'images pour &quot;prise multiple&quot;"/>
          <p:cNvPicPr>
            <a:picLocks noChangeAspect="1" noChangeArrowheads="1"/>
          </p:cNvPicPr>
          <p:nvPr/>
        </p:nvPicPr>
        <p:blipFill rotWithShape="1">
          <a:blip r:embed="rId13">
            <a:extLst>
              <a:ext uri="{28A0092B-C50C-407E-A947-70E740481C1C}">
                <a14:useLocalDpi xmlns:a14="http://schemas.microsoft.com/office/drawing/2010/main" val="0"/>
              </a:ext>
            </a:extLst>
          </a:blip>
          <a:srcRect r="-1095" b="56581"/>
          <a:stretch/>
        </p:blipFill>
        <p:spPr bwMode="auto">
          <a:xfrm>
            <a:off x="6802287" y="5725338"/>
            <a:ext cx="1491446" cy="8071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50674" y="2434063"/>
            <a:ext cx="1262742" cy="126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 name="Image 1" descr="DSC04903.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74126" y="2447235"/>
            <a:ext cx="1685576" cy="126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1318734" y="3178924"/>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graphicFrame>
        <p:nvGraphicFramePr>
          <p:cNvPr id="5" name="Diagramme 4"/>
          <p:cNvGraphicFramePr/>
          <p:nvPr>
            <p:extLst/>
          </p:nvPr>
        </p:nvGraphicFramePr>
        <p:xfrm>
          <a:off x="355028" y="2622730"/>
          <a:ext cx="1730344" cy="165389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3" name="Diagramme 2"/>
          <p:cNvGraphicFramePr/>
          <p:nvPr>
            <p:extLst/>
          </p:nvPr>
        </p:nvGraphicFramePr>
        <p:xfrm>
          <a:off x="293160" y="619760"/>
          <a:ext cx="1383240" cy="1513839"/>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8" name="Diagramme 7">
            <a:hlinkClick r:id="rId3"/>
          </p:cNvPr>
          <p:cNvGraphicFramePr/>
          <p:nvPr>
            <p:extLst/>
          </p:nvPr>
        </p:nvGraphicFramePr>
        <p:xfrm>
          <a:off x="6113416" y="850957"/>
          <a:ext cx="2000554" cy="2022727"/>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3" name="Espace réservé du numéro de diapositive 12"/>
          <p:cNvSpPr>
            <a:spLocks noGrp="1"/>
          </p:cNvSpPr>
          <p:nvPr>
            <p:ph type="sldNum" sz="quarter" idx="12"/>
          </p:nvPr>
        </p:nvSpPr>
        <p:spPr/>
        <p:txBody>
          <a:bodyPr/>
          <a:lstStyle/>
          <a:p>
            <a:fld id="{EFDBF00F-EBBE-45F2-814D-F62CCD196045}" type="slidenum">
              <a:rPr lang="fr-BE" smtClean="0"/>
              <a:t>16</a:t>
            </a:fld>
            <a:endParaRPr lang="fr-BE"/>
          </a:p>
        </p:txBody>
      </p:sp>
    </p:spTree>
    <p:extLst>
      <p:ext uri="{BB962C8B-B14F-4D97-AF65-F5344CB8AC3E}">
        <p14:creationId xmlns:p14="http://schemas.microsoft.com/office/powerpoint/2010/main" val="7457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084" y="767834"/>
            <a:ext cx="237566" cy="369332"/>
          </a:xfrm>
          <a:prstGeom prst="rect">
            <a:avLst/>
          </a:prstGeom>
        </p:spPr>
        <p:txBody>
          <a:bodyPr wrap="none">
            <a:spAutoFit/>
          </a:bodyPr>
          <a:lstStyle/>
          <a:p>
            <a:r>
              <a:rPr lang="fr-BE" b="1" dirty="0">
                <a:latin typeface="Calibri" panose="020F0502020204030204" pitchFamily="34" charset="0"/>
                <a:ea typeface="Calibri" panose="020F0502020204030204" pitchFamily="34" charset="0"/>
                <a:cs typeface="Times New Roman" panose="02020603050405020304" pitchFamily="18" charset="0"/>
              </a:rPr>
              <a:t> </a:t>
            </a:r>
            <a:endParaRPr lang="fr-BE" dirty="0"/>
          </a:p>
        </p:txBody>
      </p:sp>
      <p:sp>
        <p:nvSpPr>
          <p:cNvPr id="3" name="Rectangle 2"/>
          <p:cNvSpPr/>
          <p:nvPr/>
        </p:nvSpPr>
        <p:spPr>
          <a:xfrm>
            <a:off x="496585" y="272673"/>
            <a:ext cx="9448603" cy="553357"/>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2 – Eclairage : on gère l’allumage et on passe aux </a:t>
            </a:r>
            <a:r>
              <a:rPr lang="fr-BE" sz="2800" b="1" dirty="0" err="1">
                <a:latin typeface="Calibri" panose="020F0502020204030204" pitchFamily="34" charset="0"/>
                <a:ea typeface="Calibri" panose="020F0502020204030204" pitchFamily="34" charset="0"/>
                <a:cs typeface="Times New Roman" panose="02020603050405020304" pitchFamily="18" charset="0"/>
              </a:rPr>
              <a:t>Leds</a:t>
            </a:r>
            <a:r>
              <a:rPr lang="fr-BE" sz="2800" b="1" dirty="0">
                <a:latin typeface="Calibri" panose="020F0502020204030204" pitchFamily="34" charset="0"/>
                <a:ea typeface="Calibri" panose="020F0502020204030204" pitchFamily="34" charset="0"/>
                <a:cs typeface="Times New Roman" panose="02020603050405020304" pitchFamily="18" charset="0"/>
              </a:rPr>
              <a:t> !</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31273" y="1590888"/>
            <a:ext cx="6113383" cy="1938992"/>
          </a:xfrm>
          <a:prstGeom prst="rect">
            <a:avLst/>
          </a:prstGeom>
        </p:spPr>
        <p:txBody>
          <a:bodyPr wrap="square">
            <a:spAutoFit/>
          </a:bodyPr>
          <a:lstStyle/>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La variation de l’éclairement naturel suivant les saisons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Histoire de la lumière et de son efficacité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(bougie, incandescence, tube fluorescent,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led</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Propagation de la lumière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(kit éclairage)</a:t>
            </a:r>
          </a:p>
          <a:p>
            <a:pPr marL="342900" lvl="0" indent="-342900">
              <a:buFont typeface="Arial" panose="020B0604020202020204" pitchFamily="34" charset="0"/>
              <a:buChar char="•"/>
            </a:pP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0" descr="Photo01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458" y="3481857"/>
            <a:ext cx="910875" cy="121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6" descr="DSC04929.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7024" y="3254478"/>
            <a:ext cx="2070279" cy="146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4827972"/>
            <a:ext cx="5413249" cy="2597634"/>
          </a:xfrm>
          <a:prstGeom prst="rect">
            <a:avLst/>
          </a:prstGeom>
        </p:spPr>
        <p:txBody>
          <a:bodyPr wrap="square">
            <a:spAutoFit/>
          </a:bodyPr>
          <a:lstStyle/>
          <a:p>
            <a:pPr marL="800100" lvl="1"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rPr>
              <a:t>Valorisation de l’éclairage naturel</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Déconnexion des lampes inutiles</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9"/>
              </a:rPr>
              <a:t>Peinture de locaux en couleurs claires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en soutien au technicien</a:t>
            </a:r>
          </a:p>
          <a:p>
            <a:pPr marL="800100" lvl="1"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Rédaction de lettres citoyennes vers le PO pour passer aux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Leds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pP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pP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age 3" descr="DSC04939_02.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55418" y="4805329"/>
            <a:ext cx="2012173" cy="187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Espace réservé pour une imag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6490" y="4805329"/>
            <a:ext cx="1408802" cy="1876301"/>
          </a:xfrm>
          <a:prstGeom prst="rect">
            <a:avLst/>
          </a:prstGeom>
          <a:effectLst>
            <a:outerShdw blurRad="292100" dist="139700" dir="2700000" algn="tl" rotWithShape="0">
              <a:srgbClr val="333333">
                <a:alpha val="65000"/>
              </a:srgbClr>
            </a:outerShdw>
          </a:effectLst>
        </p:spPr>
      </p:pic>
      <p:sp>
        <p:nvSpPr>
          <p:cNvPr id="21" name="Rectangle 20"/>
          <p:cNvSpPr/>
          <p:nvPr/>
        </p:nvSpPr>
        <p:spPr>
          <a:xfrm>
            <a:off x="6840086" y="2044027"/>
            <a:ext cx="4943626" cy="272690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2"/>
              </a:rPr>
              <a:t>Remplacement des tubes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2"/>
              </a:rPr>
              <a:t>fluos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2"/>
              </a:rPr>
              <a:t> par des tubes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2"/>
              </a:rPr>
              <a:t>leds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2"/>
              </a:rPr>
              <a:t> ou luminaires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2"/>
              </a:rPr>
              <a:t>leds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après analyse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relamping</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ou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relighting</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3"/>
              </a:rPr>
              <a:t>Idem pour les spots halogènes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de la salle de gym ou de l’éclairage extérieur</a:t>
            </a:r>
          </a:p>
          <a:p>
            <a:pPr marL="342900" lvl="0"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4"/>
              </a:rPr>
              <a:t>Programmer l’allumage des espaces communs (détecteur, minuterie,…)</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 descr="RÃ©sultat de recherche d'images pour &quot;spots led&quot;"/>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19" t="-4594" r="619" b="4594"/>
          <a:stretch/>
        </p:blipFill>
        <p:spPr bwMode="auto">
          <a:xfrm rot="10800000">
            <a:off x="9552975" y="4805329"/>
            <a:ext cx="2462011" cy="2157118"/>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1289135" y="1038139"/>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28" name="Ellipse 27" descr="https://www.vousnousils.fr/wp-content/uploads/2014/04/Enseignant.jpg"/>
          <p:cNvSpPr/>
          <p:nvPr/>
        </p:nvSpPr>
        <p:spPr>
          <a:xfrm>
            <a:off x="384650" y="882406"/>
            <a:ext cx="732314" cy="767027"/>
          </a:xfrm>
          <a:prstGeom prst="ellipse">
            <a:avLst/>
          </a:prstGeom>
          <a:blipFill rotWithShape="1">
            <a:blip r:embed="rId16"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27" name="Diagramme 26">
            <a:hlinkClick r:id="rId4"/>
          </p:cNvPr>
          <p:cNvGraphicFramePr/>
          <p:nvPr>
            <p:extLst/>
          </p:nvPr>
        </p:nvGraphicFramePr>
        <p:xfrm>
          <a:off x="291169" y="2916439"/>
          <a:ext cx="1730344" cy="165389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0" name="Ellipse 29" descr="RÃ©sultat de recherche d'images pour &quot;technicien de maintenance&quot;"/>
          <p:cNvSpPr/>
          <p:nvPr/>
        </p:nvSpPr>
        <p:spPr>
          <a:xfrm>
            <a:off x="6945340" y="1122341"/>
            <a:ext cx="825605" cy="853588"/>
          </a:xfrm>
          <a:prstGeom prst="ellipse">
            <a:avLst/>
          </a:prstGeom>
          <a:blipFill rotWithShape="1">
            <a:blip r:embed="rId22"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Rectangle 30"/>
          <p:cNvSpPr/>
          <p:nvPr/>
        </p:nvSpPr>
        <p:spPr>
          <a:xfrm>
            <a:off x="1527669" y="3972801"/>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sp>
        <p:nvSpPr>
          <p:cNvPr id="32" name="ZoneTexte 31"/>
          <p:cNvSpPr txBox="1"/>
          <p:nvPr/>
        </p:nvSpPr>
        <p:spPr>
          <a:xfrm>
            <a:off x="7859962" y="1336126"/>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sp>
        <p:nvSpPr>
          <p:cNvPr id="7" name="Espace réservé du numéro de diapositive 6"/>
          <p:cNvSpPr>
            <a:spLocks noGrp="1"/>
          </p:cNvSpPr>
          <p:nvPr>
            <p:ph type="sldNum" sz="quarter" idx="12"/>
          </p:nvPr>
        </p:nvSpPr>
        <p:spPr/>
        <p:txBody>
          <a:bodyPr/>
          <a:lstStyle/>
          <a:p>
            <a:fld id="{EFDBF00F-EBBE-45F2-814D-F62CCD196045}" type="slidenum">
              <a:rPr lang="fr-BE" smtClean="0"/>
              <a:t>17</a:t>
            </a:fld>
            <a:endParaRPr lang="fr-BE"/>
          </a:p>
        </p:txBody>
      </p:sp>
    </p:spTree>
    <p:extLst>
      <p:ext uri="{BB962C8B-B14F-4D97-AF65-F5344CB8AC3E}">
        <p14:creationId xmlns:p14="http://schemas.microsoft.com/office/powerpoint/2010/main" val="388855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084" y="767834"/>
            <a:ext cx="237566" cy="369332"/>
          </a:xfrm>
          <a:prstGeom prst="rect">
            <a:avLst/>
          </a:prstGeom>
        </p:spPr>
        <p:txBody>
          <a:bodyPr wrap="none">
            <a:spAutoFit/>
          </a:bodyPr>
          <a:lstStyle/>
          <a:p>
            <a:r>
              <a:rPr lang="fr-BE" b="1" dirty="0">
                <a:latin typeface="Calibri" panose="020F0502020204030204" pitchFamily="34" charset="0"/>
                <a:ea typeface="Calibri" panose="020F0502020204030204" pitchFamily="34" charset="0"/>
                <a:cs typeface="Times New Roman" panose="02020603050405020304" pitchFamily="18" charset="0"/>
              </a:rPr>
              <a:t> </a:t>
            </a:r>
            <a:endParaRPr lang="fr-BE" dirty="0"/>
          </a:p>
        </p:txBody>
      </p:sp>
      <p:sp>
        <p:nvSpPr>
          <p:cNvPr id="3" name="Rectangle 2"/>
          <p:cNvSpPr/>
          <p:nvPr/>
        </p:nvSpPr>
        <p:spPr>
          <a:xfrm>
            <a:off x="442940" y="247918"/>
            <a:ext cx="9188740" cy="553357"/>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3 – Une production d’eau chaude sanitaire efficace</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95588" y="1853959"/>
            <a:ext cx="4511040" cy="2102114"/>
          </a:xfrm>
          <a:prstGeom prst="rect">
            <a:avLst/>
          </a:prstGeom>
        </p:spPr>
        <p:txBody>
          <a:bodyPr wrap="square">
            <a:spAutoFit/>
          </a:bodyPr>
          <a:lstStyle/>
          <a:p>
            <a:pPr marL="34290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Démarche scientifique : suivi de la consommation d’un ballon d’eau chaude électrique, avant et après chaque amélioration</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Transfert de chaleur par conduction </a:t>
            </a:r>
            <a:b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b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et isolation</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376483" y="5034201"/>
            <a:ext cx="4660827" cy="2008883"/>
          </a:xfrm>
          <a:prstGeom prst="rect">
            <a:avLst/>
          </a:prstGeom>
        </p:spPr>
        <p:txBody>
          <a:bodyPr wrap="square">
            <a:spAutoFit/>
          </a:bodyPr>
          <a:lstStyle/>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Réévaluer les besoins d’eau chaude</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Isoler les ballons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Régler le thermostat sur 45°C</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rPr>
              <a:t>Programmer le chauffage de l’eau</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fr-BE" sz="2400" b="1" dirty="0">
              <a:solidFill>
                <a:srgbClr val="0070C0"/>
              </a:solidFill>
            </a:endParaRPr>
          </a:p>
        </p:txBody>
      </p:sp>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454925" y="4318804"/>
            <a:ext cx="2357803" cy="1768352"/>
          </a:xfrm>
          <a:prstGeom prst="rect">
            <a:avLst/>
          </a:prstGeom>
        </p:spPr>
      </p:pic>
      <p:sp>
        <p:nvSpPr>
          <p:cNvPr id="18" name="Rectangle 17"/>
          <p:cNvSpPr/>
          <p:nvPr/>
        </p:nvSpPr>
        <p:spPr>
          <a:xfrm>
            <a:off x="6676221" y="1857037"/>
            <a:ext cx="5415643" cy="4337341"/>
          </a:xfrm>
          <a:prstGeom prst="rect">
            <a:avLst/>
          </a:prstGeom>
        </p:spPr>
        <p:txBody>
          <a:bodyPr wrap="square">
            <a:spAutoFit/>
          </a:bodyPr>
          <a:lstStyle/>
          <a:p>
            <a:pPr marL="34290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Installer un compteur d’eau chaude</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9"/>
              </a:rPr>
              <a:t>Déconnecter la production d’eau chaude de l’installation de chauffage du bâtiment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placer des préparateurs instantanés en "ventouse" si gaz naturel (=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bulex</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 à défaut, des petits ballons électriques avec isolation renforcée.</a:t>
            </a:r>
          </a:p>
          <a:p>
            <a:pPr marL="34290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0"/>
              </a:rPr>
              <a:t>Placer un réducteur de pression sur l’arrivée d’eau</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Adapter la robinetterie (boutons poussoirs,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1"/>
              </a:rPr>
              <a:t>pomme de douche économique</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b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2"/>
              </a:rPr>
              <a:t>suppression des mélangeurs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0"/>
              </a:spcAft>
            </a:pP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Image 1" descr="DSC04904_02.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9650" y="2084223"/>
            <a:ext cx="1712389" cy="128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21"/>
          <p:cNvPicPr>
            <a:picLocks noChangeAspect="1"/>
          </p:cNvPicPr>
          <p:nvPr/>
        </p:nvPicPr>
        <p:blipFill>
          <a:blip r:embed="rId14"/>
          <a:stretch>
            <a:fillRect/>
          </a:stretch>
        </p:blipFill>
        <p:spPr>
          <a:xfrm>
            <a:off x="10519995" y="5499269"/>
            <a:ext cx="1454222" cy="1161442"/>
          </a:xfrm>
          <a:prstGeom prst="rect">
            <a:avLst/>
          </a:prstGeom>
        </p:spPr>
      </p:pic>
      <p:cxnSp>
        <p:nvCxnSpPr>
          <p:cNvPr id="23" name="Connecteur droit 22"/>
          <p:cNvCxnSpPr/>
          <p:nvPr/>
        </p:nvCxnSpPr>
        <p:spPr>
          <a:xfrm>
            <a:off x="10687501" y="5499269"/>
            <a:ext cx="1189198" cy="12012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10652238" y="5499269"/>
            <a:ext cx="1156585" cy="120129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303530" y="1134265"/>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29" name="Ellipse 28" descr="https://www.vousnousils.fr/wp-content/uploads/2014/04/Enseignant.jpg"/>
          <p:cNvSpPr/>
          <p:nvPr/>
        </p:nvSpPr>
        <p:spPr>
          <a:xfrm>
            <a:off x="395588" y="950787"/>
            <a:ext cx="732314" cy="767027"/>
          </a:xfrm>
          <a:prstGeom prst="ellipse">
            <a:avLst/>
          </a:prstGeom>
          <a:blipFill rotWithShape="1">
            <a:blip r:embed="rId15"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Ellipse 27" descr="ange_2050564"/>
          <p:cNvSpPr/>
          <p:nvPr/>
        </p:nvSpPr>
        <p:spPr>
          <a:xfrm>
            <a:off x="476753" y="4193316"/>
            <a:ext cx="872897" cy="849564"/>
          </a:xfrm>
          <a:prstGeom prst="ellipse">
            <a:avLst/>
          </a:prstGeom>
          <a:blipFill rotWithShape="1">
            <a:blip r:embed="rId16"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Ellipse 29" descr="RÃ©sultat de recherche d'images pour &quot;technicien de maintenance&quot;"/>
          <p:cNvSpPr/>
          <p:nvPr/>
        </p:nvSpPr>
        <p:spPr>
          <a:xfrm>
            <a:off x="6676221" y="1009115"/>
            <a:ext cx="771889" cy="795260"/>
          </a:xfrm>
          <a:prstGeom prst="ellipse">
            <a:avLst/>
          </a:prstGeom>
          <a:blipFill rotWithShape="1">
            <a:blip r:embed="rId17"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Rectangle 30"/>
          <p:cNvSpPr/>
          <p:nvPr/>
        </p:nvSpPr>
        <p:spPr>
          <a:xfrm>
            <a:off x="1489652" y="4435012"/>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sp>
        <p:nvSpPr>
          <p:cNvPr id="32" name="ZoneTexte 31"/>
          <p:cNvSpPr txBox="1"/>
          <p:nvPr/>
        </p:nvSpPr>
        <p:spPr>
          <a:xfrm>
            <a:off x="7604049" y="1134264"/>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sp>
        <p:nvSpPr>
          <p:cNvPr id="7" name="Espace réservé du numéro de diapositive 6"/>
          <p:cNvSpPr>
            <a:spLocks noGrp="1"/>
          </p:cNvSpPr>
          <p:nvPr>
            <p:ph type="sldNum" sz="quarter" idx="12"/>
          </p:nvPr>
        </p:nvSpPr>
        <p:spPr/>
        <p:txBody>
          <a:bodyPr/>
          <a:lstStyle/>
          <a:p>
            <a:fld id="{EFDBF00F-EBBE-45F2-814D-F62CCD196045}" type="slidenum">
              <a:rPr lang="fr-BE" smtClean="0"/>
              <a:t>18</a:t>
            </a:fld>
            <a:endParaRPr lang="fr-BE"/>
          </a:p>
        </p:txBody>
      </p:sp>
    </p:spTree>
    <p:extLst>
      <p:ext uri="{BB962C8B-B14F-4D97-AF65-F5344CB8AC3E}">
        <p14:creationId xmlns:p14="http://schemas.microsoft.com/office/powerpoint/2010/main" val="256401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357" y="302821"/>
            <a:ext cx="7862416" cy="553357"/>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4 – Fermer les portes extérieures</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65509" y="2253673"/>
            <a:ext cx="4931768" cy="784830"/>
          </a:xfrm>
          <a:prstGeom prst="rect">
            <a:avLst/>
          </a:prstGeom>
        </p:spPr>
        <p:txBody>
          <a:bodyPr wrap="square">
            <a:spAutoFit/>
          </a:bodyPr>
          <a:lstStyle/>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Transfert de chaleur par convection</a:t>
            </a: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Fonctionnement d’un sas</a:t>
            </a:r>
          </a:p>
        </p:txBody>
      </p:sp>
      <p:sp>
        <p:nvSpPr>
          <p:cNvPr id="12" name="Rectangle 11"/>
          <p:cNvSpPr/>
          <p:nvPr/>
        </p:nvSpPr>
        <p:spPr>
          <a:xfrm>
            <a:off x="865509" y="4558808"/>
            <a:ext cx="5266940" cy="1862048"/>
          </a:xfrm>
          <a:prstGeom prst="rect">
            <a:avLst/>
          </a:prstGeom>
        </p:spPr>
        <p:txBody>
          <a:bodyPr wrap="square">
            <a:spAutoFit/>
          </a:bodyPr>
          <a:lstStyle/>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Fermeture des portes extérieures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Fermeture des portes coupe-feu intérieures</a:t>
            </a: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Fermeture des grilles de ventilation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nuit et le WE</a:t>
            </a: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Charge Energie Ventilation à tour de rôle</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6994621" y="2340121"/>
            <a:ext cx="4931768" cy="784830"/>
          </a:xfrm>
          <a:prstGeom prst="rect">
            <a:avLst/>
          </a:prstGeom>
        </p:spPr>
        <p:txBody>
          <a:bodyPr wrap="square">
            <a:spAutoFit/>
          </a:bodyPr>
          <a:lstStyle/>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Pose de fermes portes automatiques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rPr>
              <a:t>Construction de sas </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Résultat de recherche d'images pour &quot;ferme porte automatique&quot;&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0697" y="3439886"/>
            <a:ext cx="2875008" cy="1919068"/>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descr="https://www.vousnousils.fr/wp-content/uploads/2014/04/Enseignant.jpg"/>
          <p:cNvSpPr/>
          <p:nvPr/>
        </p:nvSpPr>
        <p:spPr>
          <a:xfrm>
            <a:off x="444357" y="1156807"/>
            <a:ext cx="732314" cy="767027"/>
          </a:xfrm>
          <a:prstGeom prst="ellipse">
            <a:avLst/>
          </a:prstGeom>
          <a:blipFill rotWithShape="1">
            <a:blip r:embed="rId8"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Ellipse 15" descr="ange_2050564"/>
          <p:cNvSpPr/>
          <p:nvPr/>
        </p:nvSpPr>
        <p:spPr>
          <a:xfrm>
            <a:off x="444357" y="3565605"/>
            <a:ext cx="872897" cy="849564"/>
          </a:xfrm>
          <a:prstGeom prst="ellipse">
            <a:avLst/>
          </a:prstGeom>
          <a:blipFill rotWithShape="1">
            <a:blip r:embed="rId9"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lipse 16" descr="RÃ©sultat de recherche d'images pour &quot;technicien de maintenance&quot;"/>
          <p:cNvSpPr/>
          <p:nvPr/>
        </p:nvSpPr>
        <p:spPr>
          <a:xfrm>
            <a:off x="6895995" y="1196333"/>
            <a:ext cx="825605" cy="853588"/>
          </a:xfrm>
          <a:prstGeom prst="ellipse">
            <a:avLst/>
          </a:prstGeom>
          <a:blipFill rotWithShape="1">
            <a:blip r:embed="rId10"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ectangle 17"/>
          <p:cNvSpPr/>
          <p:nvPr/>
        </p:nvSpPr>
        <p:spPr>
          <a:xfrm>
            <a:off x="1471569" y="3871548"/>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sp>
        <p:nvSpPr>
          <p:cNvPr id="19" name="ZoneTexte 18"/>
          <p:cNvSpPr txBox="1"/>
          <p:nvPr/>
        </p:nvSpPr>
        <p:spPr>
          <a:xfrm>
            <a:off x="7882654" y="1418794"/>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sp>
        <p:nvSpPr>
          <p:cNvPr id="20" name="ZoneTexte 19"/>
          <p:cNvSpPr txBox="1"/>
          <p:nvPr/>
        </p:nvSpPr>
        <p:spPr>
          <a:xfrm>
            <a:off x="1318734" y="1318303"/>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6" name="Espace réservé du numéro de diapositive 5"/>
          <p:cNvSpPr>
            <a:spLocks noGrp="1"/>
          </p:cNvSpPr>
          <p:nvPr>
            <p:ph type="sldNum" sz="quarter" idx="12"/>
          </p:nvPr>
        </p:nvSpPr>
        <p:spPr/>
        <p:txBody>
          <a:bodyPr/>
          <a:lstStyle/>
          <a:p>
            <a:fld id="{EFDBF00F-EBBE-45F2-814D-F62CCD196045}" type="slidenum">
              <a:rPr lang="fr-BE" smtClean="0"/>
              <a:t>19</a:t>
            </a:fld>
            <a:endParaRPr lang="fr-BE"/>
          </a:p>
        </p:txBody>
      </p:sp>
    </p:spTree>
    <p:extLst>
      <p:ext uri="{BB962C8B-B14F-4D97-AF65-F5344CB8AC3E}">
        <p14:creationId xmlns:p14="http://schemas.microsoft.com/office/powerpoint/2010/main" val="35842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DBF00F-EBBE-45F2-814D-F62CCD196045}" type="slidenum">
              <a:rPr lang="fr-BE" smtClean="0"/>
              <a:t>2</a:t>
            </a:fld>
            <a:endParaRPr lang="fr-BE"/>
          </a:p>
        </p:txBody>
      </p:sp>
      <p:pic>
        <p:nvPicPr>
          <p:cNvPr id="18434" name="Picture 2" descr="Communauté d'énergi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869" t="282" r="153" b="24746"/>
          <a:stretch/>
        </p:blipFill>
        <p:spPr bwMode="auto">
          <a:xfrm>
            <a:off x="317671" y="3475646"/>
            <a:ext cx="3038475" cy="2687029"/>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ommunauté d'énergi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1447901"/>
            <a:ext cx="8185150" cy="4417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mmunauté d'énergi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4" r="48772" b="23948"/>
          <a:stretch/>
        </p:blipFill>
        <p:spPr bwMode="auto">
          <a:xfrm>
            <a:off x="317671" y="284190"/>
            <a:ext cx="3178118" cy="273050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330700" y="196624"/>
            <a:ext cx="6931578" cy="584775"/>
          </a:xfrm>
          <a:prstGeom prst="rect">
            <a:avLst/>
          </a:prstGeom>
          <a:noFill/>
        </p:spPr>
        <p:txBody>
          <a:bodyPr wrap="none" rtlCol="0">
            <a:spAutoFit/>
          </a:bodyPr>
          <a:lstStyle/>
          <a:p>
            <a:r>
              <a:rPr lang="fr-BE" sz="3200" b="1" dirty="0">
                <a:solidFill>
                  <a:srgbClr val="0070C0"/>
                </a:solidFill>
              </a:rPr>
              <a:t>Les communautés d’Energie arrivent !...</a:t>
            </a:r>
          </a:p>
        </p:txBody>
      </p:sp>
      <p:sp>
        <p:nvSpPr>
          <p:cNvPr id="4" name="ZoneTexte 3"/>
          <p:cNvSpPr txBox="1"/>
          <p:nvPr/>
        </p:nvSpPr>
        <p:spPr>
          <a:xfrm>
            <a:off x="4210050" y="6248400"/>
            <a:ext cx="6656694" cy="400110"/>
          </a:xfrm>
          <a:prstGeom prst="rect">
            <a:avLst/>
          </a:prstGeom>
          <a:noFill/>
        </p:spPr>
        <p:txBody>
          <a:bodyPr wrap="none" rtlCol="0">
            <a:spAutoFit/>
          </a:bodyPr>
          <a:lstStyle/>
          <a:p>
            <a:r>
              <a:rPr lang="fr-BE" sz="2000" b="1" dirty="0"/>
              <a:t>Voir site SPW-Energie et Facilitateur Communautés d’Energie</a:t>
            </a:r>
          </a:p>
        </p:txBody>
      </p:sp>
    </p:spTree>
    <p:extLst>
      <p:ext uri="{BB962C8B-B14F-4D97-AF65-F5344CB8AC3E}">
        <p14:creationId xmlns:p14="http://schemas.microsoft.com/office/powerpoint/2010/main" val="141952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357" y="259854"/>
            <a:ext cx="6646381" cy="553357"/>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5 – Isoler les tuyaux de chauffage</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18606" y="1811827"/>
            <a:ext cx="5747657" cy="1182888"/>
          </a:xfrm>
          <a:prstGeom prst="rect">
            <a:avLst/>
          </a:prstGeom>
        </p:spPr>
        <p:txBody>
          <a:bodyPr wrap="square">
            <a:spAutoFit/>
          </a:bodyPr>
          <a:lstStyle/>
          <a:p>
            <a:pPr marL="285750" indent="-285750">
              <a:lnSpc>
                <a:spcPct val="107000"/>
              </a:lnSpc>
              <a:spcAft>
                <a:spcPts val="800"/>
              </a:spcAft>
              <a:buFont typeface="Courier New" panose="02070309020205020404" pitchFamily="49" charset="0"/>
              <a:buChar char="o"/>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Transfert de chaleur par conduction</a:t>
            </a:r>
          </a:p>
          <a:p>
            <a:pPr marL="285750" indent="-285750">
              <a:lnSpc>
                <a:spcPct val="107000"/>
              </a:lnSpc>
              <a:spcAft>
                <a:spcPts val="800"/>
              </a:spcAft>
              <a:buFont typeface="Courier New" panose="02070309020205020404" pitchFamily="49" charset="0"/>
              <a:buChar char="o"/>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Relevé des longueurs, des angles, des diamètres des tuyaux</a:t>
            </a:r>
          </a:p>
        </p:txBody>
      </p:sp>
      <p:sp>
        <p:nvSpPr>
          <p:cNvPr id="12" name="Rectangle 11"/>
          <p:cNvSpPr/>
          <p:nvPr/>
        </p:nvSpPr>
        <p:spPr>
          <a:xfrm>
            <a:off x="818606" y="4336492"/>
            <a:ext cx="5774444" cy="750975"/>
          </a:xfrm>
          <a:prstGeom prst="rect">
            <a:avLst/>
          </a:prstGeom>
        </p:spPr>
        <p:txBody>
          <a:bodyPr wrap="square">
            <a:spAutoFit/>
          </a:bodyPr>
          <a:lstStyle/>
          <a:p>
            <a:pPr marL="285750" indent="-285750">
              <a:lnSpc>
                <a:spcPct val="107000"/>
              </a:lnSpc>
              <a:spcAft>
                <a:spcPts val="800"/>
              </a:spcAft>
              <a:buFont typeface="Courier New" panose="02070309020205020404" pitchFamily="49" charset="0"/>
              <a:buChar char="o"/>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Pose de coquilles isolantes en soutien du technicien</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6895995" y="2161438"/>
            <a:ext cx="4931768" cy="1080296"/>
          </a:xfrm>
          <a:prstGeom prst="rect">
            <a:avLst/>
          </a:prstGeom>
        </p:spPr>
        <p:txBody>
          <a:bodyPr wrap="square">
            <a:spAutoFit/>
          </a:bodyPr>
          <a:lstStyle/>
          <a:p>
            <a:pPr marL="285750" indent="-285750">
              <a:lnSpc>
                <a:spcPct val="107000"/>
              </a:lnSpc>
              <a:spcAft>
                <a:spcPts val="800"/>
              </a:spcAft>
              <a:buFont typeface="Courier New" panose="02070309020205020404" pitchFamily="49" charset="0"/>
              <a:buChar char="o"/>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Pose d’isolant sur les conduits de chauffage et les accessoires, dans les espaces non occupés.</a:t>
            </a:r>
          </a:p>
        </p:txBody>
      </p:sp>
      <p:pic>
        <p:nvPicPr>
          <p:cNvPr id="7172" name="Picture 4" descr="Résultat de recherche d'images pour &quot;coquille isolante pour tuyauteri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797" y="3768254"/>
            <a:ext cx="38100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7873" y="4956039"/>
            <a:ext cx="2916320" cy="1640430"/>
          </a:xfrm>
          <a:prstGeom prst="rect">
            <a:avLst/>
          </a:prstGeom>
        </p:spPr>
      </p:pic>
      <p:sp>
        <p:nvSpPr>
          <p:cNvPr id="17" name="Ellipse 16" descr="https://www.vousnousils.fr/wp-content/uploads/2014/04/Enseignant.jpg"/>
          <p:cNvSpPr/>
          <p:nvPr/>
        </p:nvSpPr>
        <p:spPr>
          <a:xfrm>
            <a:off x="504611" y="1096384"/>
            <a:ext cx="732314" cy="767027"/>
          </a:xfrm>
          <a:prstGeom prst="ellipse">
            <a:avLst/>
          </a:prstGeom>
          <a:blipFill rotWithShape="1">
            <a:blip r:embed="rId5"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lipse 17" descr="ange_2050564"/>
          <p:cNvSpPr/>
          <p:nvPr/>
        </p:nvSpPr>
        <p:spPr>
          <a:xfrm>
            <a:off x="565849" y="3456713"/>
            <a:ext cx="872897" cy="849564"/>
          </a:xfrm>
          <a:prstGeom prst="ellipse">
            <a:avLst/>
          </a:prstGeom>
          <a:blipFill rotWithShape="1">
            <a:blip r:embed="rId6"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Ellipse 18" descr="RÃ©sultat de recherche d'images pour &quot;technicien de maintenance&quot;"/>
          <p:cNvSpPr/>
          <p:nvPr/>
        </p:nvSpPr>
        <p:spPr>
          <a:xfrm>
            <a:off x="6895995" y="1196333"/>
            <a:ext cx="825605" cy="853588"/>
          </a:xfrm>
          <a:prstGeom prst="ellipse">
            <a:avLst/>
          </a:prstGeom>
          <a:blipFill rotWithShape="1">
            <a:blip r:embed="rId7"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ectangle 19"/>
          <p:cNvSpPr/>
          <p:nvPr/>
        </p:nvSpPr>
        <p:spPr>
          <a:xfrm>
            <a:off x="1567145" y="3637742"/>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sp>
        <p:nvSpPr>
          <p:cNvPr id="21" name="ZoneTexte 20"/>
          <p:cNvSpPr txBox="1"/>
          <p:nvPr/>
        </p:nvSpPr>
        <p:spPr>
          <a:xfrm>
            <a:off x="7872547" y="1392294"/>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sp>
        <p:nvSpPr>
          <p:cNvPr id="22" name="ZoneTexte 21"/>
          <p:cNvSpPr txBox="1"/>
          <p:nvPr/>
        </p:nvSpPr>
        <p:spPr>
          <a:xfrm>
            <a:off x="1387872" y="1271221"/>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6" name="Espace réservé du numéro de diapositive 5"/>
          <p:cNvSpPr>
            <a:spLocks noGrp="1"/>
          </p:cNvSpPr>
          <p:nvPr>
            <p:ph type="sldNum" sz="quarter" idx="12"/>
          </p:nvPr>
        </p:nvSpPr>
        <p:spPr/>
        <p:txBody>
          <a:bodyPr/>
          <a:lstStyle/>
          <a:p>
            <a:fld id="{EFDBF00F-EBBE-45F2-814D-F62CCD196045}" type="slidenum">
              <a:rPr lang="fr-BE" smtClean="0"/>
              <a:t>20</a:t>
            </a:fld>
            <a:endParaRPr lang="fr-BE"/>
          </a:p>
        </p:txBody>
      </p:sp>
    </p:spTree>
    <p:extLst>
      <p:ext uri="{BB962C8B-B14F-4D97-AF65-F5344CB8AC3E}">
        <p14:creationId xmlns:p14="http://schemas.microsoft.com/office/powerpoint/2010/main" val="318092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276" y="1348634"/>
            <a:ext cx="6969794" cy="1409617"/>
          </a:xfrm>
          <a:prstGeom prst="rect">
            <a:avLst/>
          </a:prstGeom>
        </p:spPr>
        <p:txBody>
          <a:bodyPr wrap="square">
            <a:spAutoFit/>
          </a:bodyPr>
          <a:lstStyle/>
          <a:p>
            <a:pPr>
              <a:lnSpc>
                <a:spcPct val="107000"/>
              </a:lnSpc>
              <a:spcAft>
                <a:spcPts val="800"/>
              </a:spcAft>
              <a:tabLst>
                <a:tab pos="2994660" algn="l"/>
              </a:tabLst>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Quelle utilisation optimale des locaux</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en visant la coupure maximale (par zone ou totale) durant les garderies, les nuits, les WE et les congés scolaires, compte tenu du réseau du chauffage, de l’entretien des locaux, des activités extra-scolaires ?</a:t>
            </a:r>
            <a:endParaRPr lang="fr-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6" descr="crcl_9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7017" y="3340369"/>
            <a:ext cx="3845264" cy="256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www.energieplus-lesite.be/fileadmin/resources/04_technique/05_chauffage/images/chauffage_eco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245" y="1172816"/>
            <a:ext cx="3730452" cy="53967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7482" y="462953"/>
            <a:ext cx="10031045" cy="553357"/>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6 – Une programmation énergétique optimale des locaux </a:t>
            </a:r>
            <a:endParaRPr lang="fr-B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Espace réservé du numéro de diapositive 6"/>
          <p:cNvSpPr>
            <a:spLocks noGrp="1"/>
          </p:cNvSpPr>
          <p:nvPr>
            <p:ph type="sldNum" sz="quarter" idx="12"/>
          </p:nvPr>
        </p:nvSpPr>
        <p:spPr/>
        <p:txBody>
          <a:bodyPr/>
          <a:lstStyle/>
          <a:p>
            <a:fld id="{EFDBF00F-EBBE-45F2-814D-F62CCD196045}" type="slidenum">
              <a:rPr lang="fr-BE" smtClean="0"/>
              <a:t>21</a:t>
            </a:fld>
            <a:endParaRPr lang="fr-BE"/>
          </a:p>
        </p:txBody>
      </p:sp>
    </p:spTree>
    <p:extLst>
      <p:ext uri="{BB962C8B-B14F-4D97-AF65-F5344CB8AC3E}">
        <p14:creationId xmlns:p14="http://schemas.microsoft.com/office/powerpoint/2010/main" val="2513853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515" y="266735"/>
            <a:ext cx="10016599" cy="1014380"/>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7 – Réguler la température des locaux de jour et couper le chauffage la nuit et le WE</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6578" y="2412249"/>
            <a:ext cx="5608462" cy="2246769"/>
          </a:xfrm>
          <a:prstGeom prst="rect">
            <a:avLst/>
          </a:prstGeom>
        </p:spPr>
        <p:txBody>
          <a:bodyPr wrap="square">
            <a:spAutoFit/>
          </a:bodyPr>
          <a:lstStyle/>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Fonctionnement</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d’un thermomètre (dilatation d’un liquide) et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d’une vanne thermostatique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(dilatation d’un gaz)</a:t>
            </a:r>
          </a:p>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Relevé des températures ambiantes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de tous les  locaux, pour établir la thermographie sur plan de l’école et une température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intér</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moyenne.</a:t>
            </a:r>
          </a:p>
          <a:p>
            <a:pPr marL="285750" indent="-285750">
              <a:buFont typeface="Arial" panose="020B0604020202020204" pitchFamily="34" charset="0"/>
              <a:buChar char="•"/>
            </a:pP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320743" y="1904790"/>
            <a:ext cx="5792880" cy="4681282"/>
          </a:xfrm>
          <a:prstGeom prst="rect">
            <a:avLst/>
          </a:prstGeom>
        </p:spPr>
        <p:txBody>
          <a:bodyPr wrap="square">
            <a:spAutoFit/>
          </a:bodyPr>
          <a:lstStyle/>
          <a:p>
            <a:pPr marL="342900" lvl="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Thermomètres numériques sur les murs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 principaux locaux.</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Vannes thermostatiques sur radiateurs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(institutionnelles ou classiques)</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rPr>
              <a:t>Chaudière à condensation (gaz ou fuel), avec une régulation climatique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de la température de l’eau sur sonde extérieure.</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Si déficience,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rPr>
              <a:t>suppression des vannes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rPr>
              <a:t>mélangeu-ses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des circuits secondaires et de la régulation liée.</a:t>
            </a:r>
            <a:endParaRPr lang="fr-B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Programmation des circulateurs secondaires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en vue d’une coupure de nuit, de WE et de congés,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9"/>
              </a:rPr>
              <a:t>avec protection hors gel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0"/>
              </a:rPr>
              <a:t>dérogation manuelle par minuterie</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fr-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0" y="5297450"/>
            <a:ext cx="5879990" cy="1512209"/>
          </a:xfrm>
          <a:prstGeom prst="rect">
            <a:avLst/>
          </a:prstGeom>
        </p:spPr>
        <p:txBody>
          <a:bodyPr wrap="square">
            <a:spAutoFit/>
          </a:bodyPr>
          <a:lstStyle/>
          <a:p>
            <a:pPr marL="800100" lvl="1" indent="-342900">
              <a:lnSpc>
                <a:spcPct val="107000"/>
              </a:lnSpc>
              <a:spcAft>
                <a:spcPts val="8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11"/>
              </a:rPr>
              <a:t>Les élèves pilotent les vannes thermostatiques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pour que la température de leur classe se maintienne entre 20 et 21°C.</a:t>
            </a:r>
          </a:p>
          <a:p>
            <a:pPr marL="742950" lvl="1" indent="-285750">
              <a:lnSpc>
                <a:spcPct val="107000"/>
              </a:lnSpc>
              <a:spcAft>
                <a:spcPts val="800"/>
              </a:spcAft>
              <a:buFont typeface="Courier New" panose="02070309020205020404" pitchFamily="49" charset="0"/>
              <a:buChar char="o"/>
            </a:pP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Ellipse 12" descr="ange_2050564"/>
          <p:cNvSpPr/>
          <p:nvPr/>
        </p:nvSpPr>
        <p:spPr>
          <a:xfrm>
            <a:off x="426578" y="4447886"/>
            <a:ext cx="872897" cy="849564"/>
          </a:xfrm>
          <a:prstGeom prst="ellipse">
            <a:avLst/>
          </a:prstGeom>
          <a:blipFill rotWithShape="1">
            <a:blip r:embed="rId12"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Ellipse 14" descr="RÃ©sultat de recherche d'images pour &quot;technicien de maintenance&quot;"/>
          <p:cNvSpPr/>
          <p:nvPr/>
        </p:nvSpPr>
        <p:spPr>
          <a:xfrm>
            <a:off x="6861155" y="1115708"/>
            <a:ext cx="825605" cy="853588"/>
          </a:xfrm>
          <a:prstGeom prst="ellipse">
            <a:avLst/>
          </a:prstGeom>
          <a:blipFill rotWithShape="1">
            <a:blip r:embed="rId1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ectangle 17"/>
          <p:cNvSpPr/>
          <p:nvPr/>
        </p:nvSpPr>
        <p:spPr>
          <a:xfrm>
            <a:off x="1466390" y="4659018"/>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sp>
        <p:nvSpPr>
          <p:cNvPr id="19" name="ZoneTexte 18"/>
          <p:cNvSpPr txBox="1"/>
          <p:nvPr/>
        </p:nvSpPr>
        <p:spPr>
          <a:xfrm>
            <a:off x="7807911" y="1311669"/>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sp>
        <p:nvSpPr>
          <p:cNvPr id="20" name="ZoneTexte 19"/>
          <p:cNvSpPr txBox="1"/>
          <p:nvPr/>
        </p:nvSpPr>
        <p:spPr>
          <a:xfrm>
            <a:off x="1368521" y="1712757"/>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21" name="Ellipse 20" descr="https://www.vousnousils.fr/wp-content/uploads/2014/04/Enseignant.jpg"/>
          <p:cNvSpPr/>
          <p:nvPr/>
        </p:nvSpPr>
        <p:spPr>
          <a:xfrm>
            <a:off x="496869" y="1563499"/>
            <a:ext cx="732314" cy="767027"/>
          </a:xfrm>
          <a:prstGeom prst="ellipse">
            <a:avLst/>
          </a:prstGeom>
          <a:blipFill rotWithShape="1">
            <a:blip r:embed="rId14"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Espace réservé du numéro de diapositive 5"/>
          <p:cNvSpPr>
            <a:spLocks noGrp="1"/>
          </p:cNvSpPr>
          <p:nvPr>
            <p:ph type="sldNum" sz="quarter" idx="12"/>
          </p:nvPr>
        </p:nvSpPr>
        <p:spPr/>
        <p:txBody>
          <a:bodyPr/>
          <a:lstStyle/>
          <a:p>
            <a:fld id="{EFDBF00F-EBBE-45F2-814D-F62CCD196045}" type="slidenum">
              <a:rPr lang="fr-BE" smtClean="0"/>
              <a:t>22</a:t>
            </a:fld>
            <a:endParaRPr lang="fr-BE"/>
          </a:p>
        </p:txBody>
      </p:sp>
    </p:spTree>
    <p:extLst>
      <p:ext uri="{BB962C8B-B14F-4D97-AF65-F5344CB8AC3E}">
        <p14:creationId xmlns:p14="http://schemas.microsoft.com/office/powerpoint/2010/main" val="116379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084" y="767834"/>
            <a:ext cx="237566" cy="369332"/>
          </a:xfrm>
          <a:prstGeom prst="rect">
            <a:avLst/>
          </a:prstGeom>
        </p:spPr>
        <p:txBody>
          <a:bodyPr wrap="none">
            <a:spAutoFit/>
          </a:bodyPr>
          <a:lstStyle/>
          <a:p>
            <a:r>
              <a:rPr lang="fr-BE" b="1" dirty="0">
                <a:latin typeface="Calibri" panose="020F0502020204030204" pitchFamily="34" charset="0"/>
                <a:ea typeface="Calibri" panose="020F0502020204030204" pitchFamily="34" charset="0"/>
                <a:cs typeface="Times New Roman" panose="02020603050405020304" pitchFamily="18" charset="0"/>
              </a:rPr>
              <a:t> </a:t>
            </a:r>
            <a:endParaRPr lang="fr-BE" dirty="0"/>
          </a:p>
        </p:txBody>
      </p:sp>
      <p:sp>
        <p:nvSpPr>
          <p:cNvPr id="3" name="Rectangle 2"/>
          <p:cNvSpPr/>
          <p:nvPr/>
        </p:nvSpPr>
        <p:spPr>
          <a:xfrm>
            <a:off x="372669" y="123307"/>
            <a:ext cx="6096000" cy="553357"/>
          </a:xfrm>
          <a:prstGeom prst="rect">
            <a:avLst/>
          </a:prstGeom>
        </p:spPr>
        <p:txBody>
          <a:bodyPr>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8 – Isoler l’enveloppe</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72669" y="1744187"/>
            <a:ext cx="5358488" cy="1015663"/>
          </a:xfrm>
          <a:prstGeom prst="rect">
            <a:avLst/>
          </a:prstGeom>
        </p:spPr>
        <p:txBody>
          <a:bodyPr wrap="square">
            <a:spAutoFit/>
          </a:bodyPr>
          <a:lstStyle/>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3 manières de transférer l’énergie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(conduction, convection, rayonnement) donc 3 manières d’isoler (ex : thermos)</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867" y="4850077"/>
            <a:ext cx="2298867" cy="1724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18422" t="953"/>
          <a:stretch/>
        </p:blipFill>
        <p:spPr>
          <a:xfrm rot="5400000">
            <a:off x="4223594" y="4682573"/>
            <a:ext cx="2130600" cy="1940145"/>
          </a:xfrm>
          <a:prstGeom prst="rect">
            <a:avLst/>
          </a:prstGeom>
        </p:spPr>
      </p:pic>
      <p:sp>
        <p:nvSpPr>
          <p:cNvPr id="14" name="Rectangle 13"/>
          <p:cNvSpPr/>
          <p:nvPr/>
        </p:nvSpPr>
        <p:spPr>
          <a:xfrm>
            <a:off x="13869" y="3976175"/>
            <a:ext cx="6076087" cy="421654"/>
          </a:xfrm>
          <a:prstGeom prst="rect">
            <a:avLst/>
          </a:prstGeom>
        </p:spPr>
        <p:txBody>
          <a:bodyPr wrap="none">
            <a:spAutoFit/>
          </a:bodyPr>
          <a:lstStyle/>
          <a:p>
            <a:pPr marL="800100" lvl="1" indent="-342900">
              <a:lnSpc>
                <a:spcPct val="107000"/>
              </a:lnSpc>
              <a:spcAft>
                <a:spcPts val="8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Les élèves isolent les murs au dos des radiateurs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16" name="Rectangle 15"/>
          <p:cNvSpPr/>
          <p:nvPr/>
        </p:nvSpPr>
        <p:spPr>
          <a:xfrm>
            <a:off x="6616420" y="2252018"/>
            <a:ext cx="5259868" cy="4316566"/>
          </a:xfrm>
          <a:prstGeom prst="rect">
            <a:avLst/>
          </a:prstGeom>
        </p:spPr>
        <p:txBody>
          <a:bodyPr wrap="square">
            <a:spAutoFit/>
          </a:bodyPr>
          <a:lstStyle/>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rPr>
              <a:t>Isolation des combles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par matelas isolant ou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rPr>
              <a:t>isolation des pans de la toiture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en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Sarking</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fr-BE" sz="2000" dirty="0"/>
          </a:p>
          <a:p>
            <a:pPr marL="342900" lvl="0" indent="-342900">
              <a:buFont typeface="Wingdings" panose="05000000000000000000" pitchFamily="2" charset="2"/>
              <a:buChar char="Ø"/>
            </a:pPr>
            <a:endParaRPr lang="fr-BE" sz="105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rPr>
              <a:t>Double vitrage isolant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U = 1 </a:t>
            </a:r>
            <a:r>
              <a:rPr lang="fr-BE"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(ou vitrages sous vide avec U= 0,7 ? ... à suivre en fonction des prix !)</a:t>
            </a:r>
          </a:p>
          <a:p>
            <a:pPr marL="342900" lvl="0" indent="-342900">
              <a:buFont typeface="Wingdings" panose="05000000000000000000" pitchFamily="2" charset="2"/>
              <a:buChar char="Ø"/>
            </a:pPr>
            <a:endParaRPr lang="fr-BE"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Idéalement,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isolation par l’extérieur des murs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par 14 cm d’isolant (avec priorité aux murs pignons).</a:t>
            </a:r>
          </a:p>
          <a:p>
            <a:pPr marL="342900" lvl="0" indent="-342900">
              <a:buFont typeface="Wingdings" panose="05000000000000000000" pitchFamily="2" charset="2"/>
              <a:buChar char="Ø"/>
            </a:pPr>
            <a:endParaRPr lang="fr-BE"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 défaut,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isolation par l’intérieur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du bandeau horizontal à hauteur des allèges et du bandeau horizontal supérieur à partir des linteaux.</a:t>
            </a:r>
          </a:p>
          <a:p>
            <a:pPr marL="342900" lvl="0" indent="-342900">
              <a:buFont typeface="Wingdings" panose="05000000000000000000" pitchFamily="2" charset="2"/>
              <a:buChar char="Ø"/>
            </a:pP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Ellipse 19" descr="ange_2050564"/>
          <p:cNvSpPr/>
          <p:nvPr/>
        </p:nvSpPr>
        <p:spPr>
          <a:xfrm>
            <a:off x="471196" y="3017474"/>
            <a:ext cx="872897" cy="849564"/>
          </a:xfrm>
          <a:prstGeom prst="ellipse">
            <a:avLst/>
          </a:prstGeom>
          <a:blipFill rotWithShape="1">
            <a:blip r:embed="rId9"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Ellipse 20" descr="RÃ©sultat de recherche d'images pour &quot;technicien de maintenance&quot;"/>
          <p:cNvSpPr/>
          <p:nvPr/>
        </p:nvSpPr>
        <p:spPr>
          <a:xfrm>
            <a:off x="7011813" y="952500"/>
            <a:ext cx="825605" cy="853588"/>
          </a:xfrm>
          <a:prstGeom prst="ellipse">
            <a:avLst/>
          </a:prstGeom>
          <a:blipFill rotWithShape="1">
            <a:blip r:embed="rId10"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Rectangle 21"/>
          <p:cNvSpPr/>
          <p:nvPr/>
        </p:nvSpPr>
        <p:spPr>
          <a:xfrm>
            <a:off x="1513104" y="3274519"/>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sp>
        <p:nvSpPr>
          <p:cNvPr id="23" name="ZoneTexte 22"/>
          <p:cNvSpPr txBox="1"/>
          <p:nvPr/>
        </p:nvSpPr>
        <p:spPr>
          <a:xfrm>
            <a:off x="7977916" y="1148461"/>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sp>
        <p:nvSpPr>
          <p:cNvPr id="24" name="ZoneTexte 23"/>
          <p:cNvSpPr txBox="1"/>
          <p:nvPr/>
        </p:nvSpPr>
        <p:spPr>
          <a:xfrm>
            <a:off x="1293227" y="1033607"/>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25" name="Ellipse 24" descr="https://www.vousnousils.fr/wp-content/uploads/2014/04/Enseignant.jpg"/>
          <p:cNvSpPr/>
          <p:nvPr/>
        </p:nvSpPr>
        <p:spPr>
          <a:xfrm>
            <a:off x="498553" y="885991"/>
            <a:ext cx="732314" cy="767027"/>
          </a:xfrm>
          <a:prstGeom prst="ellipse">
            <a:avLst/>
          </a:prstGeom>
          <a:blipFill rotWithShape="1">
            <a:blip r:embed="rId11"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Espace réservé du numéro de diapositive 6"/>
          <p:cNvSpPr>
            <a:spLocks noGrp="1"/>
          </p:cNvSpPr>
          <p:nvPr>
            <p:ph type="sldNum" sz="quarter" idx="12"/>
          </p:nvPr>
        </p:nvSpPr>
        <p:spPr/>
        <p:txBody>
          <a:bodyPr/>
          <a:lstStyle/>
          <a:p>
            <a:fld id="{EFDBF00F-EBBE-45F2-814D-F62CCD196045}" type="slidenum">
              <a:rPr lang="fr-BE" smtClean="0"/>
              <a:t>23</a:t>
            </a:fld>
            <a:endParaRPr lang="fr-BE"/>
          </a:p>
        </p:txBody>
      </p:sp>
    </p:spTree>
    <p:extLst>
      <p:ext uri="{BB962C8B-B14F-4D97-AF65-F5344CB8AC3E}">
        <p14:creationId xmlns:p14="http://schemas.microsoft.com/office/powerpoint/2010/main" val="115297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084" y="767834"/>
            <a:ext cx="237566" cy="369332"/>
          </a:xfrm>
          <a:prstGeom prst="rect">
            <a:avLst/>
          </a:prstGeom>
        </p:spPr>
        <p:txBody>
          <a:bodyPr wrap="none">
            <a:spAutoFit/>
          </a:bodyPr>
          <a:lstStyle/>
          <a:p>
            <a:r>
              <a:rPr lang="fr-BE" b="1" dirty="0">
                <a:latin typeface="Calibri" panose="020F0502020204030204" pitchFamily="34" charset="0"/>
                <a:ea typeface="Calibri" panose="020F0502020204030204" pitchFamily="34" charset="0"/>
                <a:cs typeface="Times New Roman" panose="02020603050405020304" pitchFamily="18" charset="0"/>
              </a:rPr>
              <a:t> </a:t>
            </a:r>
            <a:endParaRPr lang="fr-BE" dirty="0"/>
          </a:p>
        </p:txBody>
      </p:sp>
      <p:sp>
        <p:nvSpPr>
          <p:cNvPr id="3" name="Rectangle 2"/>
          <p:cNvSpPr/>
          <p:nvPr/>
        </p:nvSpPr>
        <p:spPr>
          <a:xfrm>
            <a:off x="419797" y="268249"/>
            <a:ext cx="6968599" cy="553357"/>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9 – Gérer la ventilation des locaux</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42693" y="2194307"/>
            <a:ext cx="4119724" cy="1323439"/>
          </a:xfrm>
          <a:prstGeom prst="rect">
            <a:avLst/>
          </a:prstGeom>
        </p:spPr>
        <p:txBody>
          <a:bodyPr wrap="square">
            <a:spAutoFit/>
          </a:bodyPr>
          <a:lstStyle/>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La présence de CO</a:t>
            </a:r>
            <a:r>
              <a:rPr lang="fr-BE" sz="2000" baseline="-25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2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liée à l’activité humaine </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fonction respiratoire et la qualité de l’air dans les locaux</a:t>
            </a:r>
          </a:p>
        </p:txBody>
      </p:sp>
      <p:sp>
        <p:nvSpPr>
          <p:cNvPr id="14" name="Rectangle 13"/>
          <p:cNvSpPr/>
          <p:nvPr/>
        </p:nvSpPr>
        <p:spPr>
          <a:xfrm>
            <a:off x="642693" y="4766243"/>
            <a:ext cx="4826290" cy="2246769"/>
          </a:xfrm>
          <a:prstGeom prst="rect">
            <a:avLst/>
          </a:prstGeom>
        </p:spPr>
        <p:txBody>
          <a:bodyPr wrap="square">
            <a:spAutoFit/>
          </a:bodyPr>
          <a:lstStyle/>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Les élèves ouvrent les fenêtres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en fonction d’un afficheur de CO</a:t>
            </a:r>
            <a:r>
              <a:rPr lang="fr-BE" sz="2000" baseline="-25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2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(ouverture des fenêtres toutes les 50 min).</a:t>
            </a:r>
          </a:p>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Charge énergie pour la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fermeture des grilles de ventilation la nuit</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le WE et les congés</a:t>
            </a:r>
            <a:endParaRPr lang="fr-BE" sz="2000" baseline="-25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5980612" y="2010806"/>
            <a:ext cx="5967548" cy="4632037"/>
          </a:xfrm>
          <a:prstGeom prst="rect">
            <a:avLst/>
          </a:prstGeom>
        </p:spPr>
        <p:txBody>
          <a:bodyPr wrap="square">
            <a:spAutoFit/>
          </a:bodyPr>
          <a:lstStyle/>
          <a:p>
            <a:pPr marL="34290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Placement de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joints d’étanchéité sur les portes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et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6"/>
              </a:rPr>
              <a:t>châssis déformés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Pour atteindre les normes de qualité d’air,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7"/>
              </a:rPr>
              <a:t>placement d’une ventilation double flux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avec récupération de chaleur sur l’air extrait. De préférence avec une récupération par roue pour maintenir un taux d’humidité suffisant. Eventuellement avec des groupes de ventilation décentralisés dans chaque classe. </a:t>
            </a:r>
          </a:p>
          <a:p>
            <a:pPr marL="342900" lvl="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Couper la ventilation mécanique des classes la nuit, le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we</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8"/>
              </a:rPr>
              <a:t>, les congés.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9"/>
              </a:rPr>
              <a:t>Couper totalement la ventilation mécanique durant les mois d’arrêt du chauffage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(l’enseignant repasse à l’ouverture des fenêtres en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mi-saison</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et en été).</a:t>
            </a:r>
          </a:p>
        </p:txBody>
      </p:sp>
      <p:sp>
        <p:nvSpPr>
          <p:cNvPr id="17" name="Ellipse 16" descr="ange_2050564"/>
          <p:cNvSpPr/>
          <p:nvPr/>
        </p:nvSpPr>
        <p:spPr>
          <a:xfrm>
            <a:off x="419797" y="3828228"/>
            <a:ext cx="872897" cy="849564"/>
          </a:xfrm>
          <a:prstGeom prst="ellipse">
            <a:avLst/>
          </a:prstGeom>
          <a:blipFill rotWithShape="1">
            <a:blip r:embed="rId10"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Ellipse 19" descr="RÃ©sultat de recherche d'images pour &quot;technicien de maintenance&quot;"/>
          <p:cNvSpPr/>
          <p:nvPr/>
        </p:nvSpPr>
        <p:spPr>
          <a:xfrm>
            <a:off x="6774075" y="1108125"/>
            <a:ext cx="825605" cy="853588"/>
          </a:xfrm>
          <a:prstGeom prst="ellipse">
            <a:avLst/>
          </a:prstGeom>
          <a:blipFill rotWithShape="1">
            <a:blip r:embed="rId11"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Rectangle 20"/>
          <p:cNvSpPr/>
          <p:nvPr/>
        </p:nvSpPr>
        <p:spPr>
          <a:xfrm>
            <a:off x="1430210" y="4014868"/>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sp>
        <p:nvSpPr>
          <p:cNvPr id="22" name="ZoneTexte 21"/>
          <p:cNvSpPr txBox="1"/>
          <p:nvPr/>
        </p:nvSpPr>
        <p:spPr>
          <a:xfrm>
            <a:off x="7714420" y="1304086"/>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sp>
        <p:nvSpPr>
          <p:cNvPr id="23" name="ZoneTexte 22"/>
          <p:cNvSpPr txBox="1"/>
          <p:nvPr/>
        </p:nvSpPr>
        <p:spPr>
          <a:xfrm>
            <a:off x="1292694" y="1255348"/>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24" name="Ellipse 23" descr="https://www.vousnousils.fr/wp-content/uploads/2014/04/Enseignant.jpg"/>
          <p:cNvSpPr/>
          <p:nvPr/>
        </p:nvSpPr>
        <p:spPr>
          <a:xfrm>
            <a:off x="504611" y="1096384"/>
            <a:ext cx="732314" cy="767027"/>
          </a:xfrm>
          <a:prstGeom prst="ellipse">
            <a:avLst/>
          </a:prstGeom>
          <a:blipFill rotWithShape="1">
            <a:blip r:embed="rId12"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Espace réservé du numéro de diapositive 6"/>
          <p:cNvSpPr>
            <a:spLocks noGrp="1"/>
          </p:cNvSpPr>
          <p:nvPr>
            <p:ph type="sldNum" sz="quarter" idx="12"/>
          </p:nvPr>
        </p:nvSpPr>
        <p:spPr/>
        <p:txBody>
          <a:bodyPr/>
          <a:lstStyle/>
          <a:p>
            <a:fld id="{EFDBF00F-EBBE-45F2-814D-F62CCD196045}" type="slidenum">
              <a:rPr lang="fr-BE" smtClean="0"/>
              <a:t>24</a:t>
            </a:fld>
            <a:endParaRPr lang="fr-BE"/>
          </a:p>
        </p:txBody>
      </p:sp>
    </p:spTree>
    <p:extLst>
      <p:ext uri="{BB962C8B-B14F-4D97-AF65-F5344CB8AC3E}">
        <p14:creationId xmlns:p14="http://schemas.microsoft.com/office/powerpoint/2010/main" val="1359417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2084" y="767834"/>
            <a:ext cx="237566" cy="369332"/>
          </a:xfrm>
          <a:prstGeom prst="rect">
            <a:avLst/>
          </a:prstGeom>
        </p:spPr>
        <p:txBody>
          <a:bodyPr wrap="none">
            <a:spAutoFit/>
          </a:bodyPr>
          <a:lstStyle/>
          <a:p>
            <a:r>
              <a:rPr lang="fr-BE" b="1" dirty="0">
                <a:latin typeface="Calibri" panose="020F0502020204030204" pitchFamily="34" charset="0"/>
                <a:ea typeface="Calibri" panose="020F0502020204030204" pitchFamily="34" charset="0"/>
                <a:cs typeface="Times New Roman" panose="02020603050405020304" pitchFamily="18" charset="0"/>
              </a:rPr>
              <a:t> </a:t>
            </a:r>
            <a:endParaRPr lang="fr-BE" dirty="0"/>
          </a:p>
        </p:txBody>
      </p:sp>
      <p:sp>
        <p:nvSpPr>
          <p:cNvPr id="3" name="Rectangle 2"/>
          <p:cNvSpPr/>
          <p:nvPr/>
        </p:nvSpPr>
        <p:spPr>
          <a:xfrm>
            <a:off x="331334" y="338556"/>
            <a:ext cx="11616826" cy="1116972"/>
          </a:xfrm>
          <a:prstGeom prst="rect">
            <a:avLst/>
          </a:prstGeom>
        </p:spPr>
        <p:txBody>
          <a:bodyPr wrap="square">
            <a:spAutoFit/>
          </a:bodyPr>
          <a:lstStyle/>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Cible 10 – Vers une production d’électricité et/ou de chaleur renouvelable</a:t>
            </a:r>
            <a:endParaRPr lang="fr-BE" sz="2800" dirty="0"/>
          </a:p>
          <a:p>
            <a:pPr>
              <a:lnSpc>
                <a:spcPct val="107000"/>
              </a:lnSpc>
              <a:spcAft>
                <a:spcPts val="800"/>
              </a:spcAft>
            </a:pPr>
            <a:r>
              <a:rPr lang="fr-BE" sz="2800" b="1" dirty="0">
                <a:latin typeface="Calibri" panose="020F0502020204030204" pitchFamily="34" charset="0"/>
                <a:ea typeface="Calibri" panose="020F0502020204030204" pitchFamily="34" charset="0"/>
                <a:cs typeface="Times New Roman" panose="02020603050405020304" pitchFamily="18" charset="0"/>
              </a:rPr>
              <a:t> </a:t>
            </a:r>
            <a:endParaRPr lang="fr-B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61099" y="2178882"/>
            <a:ext cx="4605394" cy="1754326"/>
          </a:xfrm>
          <a:prstGeom prst="rect">
            <a:avLst/>
          </a:prstGeom>
        </p:spPr>
        <p:txBody>
          <a:bodyPr wrap="square">
            <a:spAutoFit/>
          </a:bodyPr>
          <a:lstStyle/>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Energie fossile et énergie renouvelable</a:t>
            </a:r>
          </a:p>
          <a:p>
            <a:endParaRPr lang="fr-BE" sz="8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endParaRPr>
          </a:p>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rPr>
              <a:t>Pollution et changements climatiques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endParaRPr lang="fr-BE"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rPr>
              <a:t>Valoriser pédagogiquement les panneaux solaires photovoltaïques</a:t>
            </a:r>
            <a:endPar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620906" y="2178882"/>
            <a:ext cx="6046714" cy="4142994"/>
          </a:xfrm>
          <a:prstGeom prst="rect">
            <a:avLst/>
          </a:prstGeom>
        </p:spPr>
        <p:txBody>
          <a:bodyPr wrap="square">
            <a:spAutoFit/>
          </a:bodyPr>
          <a:lstStyle/>
          <a:p>
            <a:pPr marL="800100" lvl="1" indent="-342900">
              <a:lnSpc>
                <a:spcPct val="107000"/>
              </a:lnSpc>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rPr>
              <a:t>Placer des panneaux photovoltaïques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ils peuvent permettre un bilan annuel nul en électricité, par exemple pour une école primaire qui est passée aux </a:t>
            </a:r>
            <a:r>
              <a:rPr lang="fr-BE" sz="20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leds</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Wingdings" panose="05000000000000000000" pitchFamily="2" charset="2"/>
              <a:buChar char="Ø"/>
            </a:pPr>
            <a:endParaRPr lang="fr-BE"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5"/>
              </a:rPr>
              <a:t>Placer une chaudière bois (pellets/plaquettes) </a:t>
            </a: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ou une pompe à chaleur.</a:t>
            </a:r>
          </a:p>
          <a:p>
            <a:pPr marL="800100" lvl="1" indent="-342900">
              <a:lnSpc>
                <a:spcPct val="107000"/>
              </a:lnSpc>
              <a:buFont typeface="Wingdings" panose="05000000000000000000" pitchFamily="2" charset="2"/>
              <a:buChar char="Ø"/>
            </a:pPr>
            <a:endParaRPr lang="fr-BE"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Informer enseignants et élèves du bilan des panneaux /de la chaudière bois / de la pompe à chaleur : cela crée une motivation décuplée des occupants à ne pas gaspiller l’énergie verte produite !</a:t>
            </a:r>
          </a:p>
        </p:txBody>
      </p:sp>
      <p:sp>
        <p:nvSpPr>
          <p:cNvPr id="7" name="Rectangle 6"/>
          <p:cNvSpPr/>
          <p:nvPr/>
        </p:nvSpPr>
        <p:spPr>
          <a:xfrm>
            <a:off x="778693" y="4998437"/>
            <a:ext cx="4842213" cy="1323439"/>
          </a:xfrm>
          <a:prstGeom prst="rect">
            <a:avLst/>
          </a:prstGeom>
        </p:spPr>
        <p:txBody>
          <a:bodyPr wrap="square">
            <a:spAutoFit/>
          </a:bodyPr>
          <a:lstStyle/>
          <a:p>
            <a:pPr marL="285750" indent="-285750">
              <a:buFont typeface="Wingdings" panose="05000000000000000000" pitchFamily="2" charset="2"/>
              <a:buChar char="Ø"/>
            </a:pPr>
            <a:r>
              <a:rPr lang="fr-BE"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Mobiliser, créer une communication propre à convaincre des investisseurs (P.O., parents, …) … dans la prolongation des efforts d’économie réalisés.</a:t>
            </a:r>
          </a:p>
        </p:txBody>
      </p:sp>
      <p:sp>
        <p:nvSpPr>
          <p:cNvPr id="17" name="Ellipse 16" descr="ange_2050564"/>
          <p:cNvSpPr/>
          <p:nvPr/>
        </p:nvSpPr>
        <p:spPr>
          <a:xfrm>
            <a:off x="440824" y="4019726"/>
            <a:ext cx="872897" cy="849564"/>
          </a:xfrm>
          <a:prstGeom prst="ellipse">
            <a:avLst/>
          </a:prstGeom>
          <a:blipFill rotWithShape="1">
            <a:blip r:embed="rId6"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lipse 17" descr="RÃ©sultat de recherche d'images pour &quot;technicien de maintenance&quot;"/>
          <p:cNvSpPr/>
          <p:nvPr/>
        </p:nvSpPr>
        <p:spPr>
          <a:xfrm>
            <a:off x="6685507" y="1229816"/>
            <a:ext cx="825605" cy="853588"/>
          </a:xfrm>
          <a:prstGeom prst="ellipse">
            <a:avLst/>
          </a:prstGeom>
          <a:blipFill rotWithShape="1">
            <a:blip r:embed="rId7"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Rectangle 18"/>
          <p:cNvSpPr/>
          <p:nvPr/>
        </p:nvSpPr>
        <p:spPr>
          <a:xfrm>
            <a:off x="1395614" y="4253647"/>
            <a:ext cx="1135247" cy="487506"/>
          </a:xfrm>
          <a:prstGeom prst="rect">
            <a:avLst/>
          </a:prstGeom>
          <a:noFill/>
          <a:ln>
            <a:solidFill>
              <a:schemeClr val="accent2"/>
            </a:solidFill>
          </a:ln>
        </p:spPr>
        <p:txBody>
          <a:bodyPr wrap="none">
            <a:spAutoFit/>
          </a:bodyPr>
          <a:lstStyle/>
          <a:p>
            <a:pPr lvl="0">
              <a:lnSpc>
                <a:spcPct val="107000"/>
              </a:lnSpc>
              <a:spcAft>
                <a:spcPts val="0"/>
              </a:spcAft>
            </a:pPr>
            <a:r>
              <a:rPr lang="fr-BE" sz="2400" b="1" dirty="0">
                <a:solidFill>
                  <a:schemeClr val="accent2"/>
                </a:solidFill>
              </a:rPr>
              <a:t>Actions</a:t>
            </a:r>
          </a:p>
        </p:txBody>
      </p:sp>
      <p:sp>
        <p:nvSpPr>
          <p:cNvPr id="20" name="ZoneTexte 19"/>
          <p:cNvSpPr txBox="1"/>
          <p:nvPr/>
        </p:nvSpPr>
        <p:spPr>
          <a:xfrm>
            <a:off x="7664479" y="1425777"/>
            <a:ext cx="2643051" cy="461665"/>
          </a:xfrm>
          <a:prstGeom prst="rect">
            <a:avLst/>
          </a:prstGeom>
          <a:noFill/>
          <a:ln>
            <a:solidFill>
              <a:schemeClr val="accent2"/>
            </a:solidFill>
          </a:ln>
        </p:spPr>
        <p:txBody>
          <a:bodyPr wrap="square" rtlCol="0">
            <a:spAutoFit/>
          </a:bodyPr>
          <a:lstStyle/>
          <a:p>
            <a:r>
              <a:rPr lang="fr-BE" sz="2400" b="1" dirty="0">
                <a:solidFill>
                  <a:schemeClr val="accent2"/>
                </a:solidFill>
              </a:rPr>
              <a:t>Soutien technique</a:t>
            </a:r>
          </a:p>
        </p:txBody>
      </p:sp>
      <p:sp>
        <p:nvSpPr>
          <p:cNvPr id="21" name="ZoneTexte 20"/>
          <p:cNvSpPr txBox="1"/>
          <p:nvPr/>
        </p:nvSpPr>
        <p:spPr>
          <a:xfrm>
            <a:off x="1318734" y="1318303"/>
            <a:ext cx="2127442" cy="461665"/>
          </a:xfrm>
          <a:prstGeom prst="rect">
            <a:avLst/>
          </a:prstGeom>
          <a:noFill/>
          <a:ln>
            <a:solidFill>
              <a:schemeClr val="accent2"/>
            </a:solidFill>
          </a:ln>
        </p:spPr>
        <p:txBody>
          <a:bodyPr wrap="none" rtlCol="0">
            <a:spAutoFit/>
          </a:bodyPr>
          <a:lstStyle/>
          <a:p>
            <a:r>
              <a:rPr lang="fr-BE" sz="2400" b="1" dirty="0">
                <a:solidFill>
                  <a:schemeClr val="accent2"/>
                </a:solidFill>
              </a:rPr>
              <a:t>Apprentissages</a:t>
            </a:r>
          </a:p>
        </p:txBody>
      </p:sp>
      <p:sp>
        <p:nvSpPr>
          <p:cNvPr id="22" name="Ellipse 21" descr="https://www.vousnousils.fr/wp-content/uploads/2014/04/Enseignant.jpg"/>
          <p:cNvSpPr/>
          <p:nvPr/>
        </p:nvSpPr>
        <p:spPr>
          <a:xfrm>
            <a:off x="504611" y="1096384"/>
            <a:ext cx="732314" cy="767027"/>
          </a:xfrm>
          <a:prstGeom prst="ellipse">
            <a:avLst/>
          </a:prstGeom>
          <a:blipFill rotWithShape="1">
            <a:blip r:embed="rId8"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Espace réservé du numéro de diapositive 7"/>
          <p:cNvSpPr>
            <a:spLocks noGrp="1"/>
          </p:cNvSpPr>
          <p:nvPr>
            <p:ph type="sldNum" sz="quarter" idx="12"/>
          </p:nvPr>
        </p:nvSpPr>
        <p:spPr/>
        <p:txBody>
          <a:bodyPr/>
          <a:lstStyle/>
          <a:p>
            <a:fld id="{EFDBF00F-EBBE-45F2-814D-F62CCD196045}" type="slidenum">
              <a:rPr lang="fr-BE" smtClean="0"/>
              <a:t>25</a:t>
            </a:fld>
            <a:endParaRPr lang="fr-BE"/>
          </a:p>
        </p:txBody>
      </p:sp>
    </p:spTree>
    <p:extLst>
      <p:ext uri="{BB962C8B-B14F-4D97-AF65-F5344CB8AC3E}">
        <p14:creationId xmlns:p14="http://schemas.microsoft.com/office/powerpoint/2010/main" val="205035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5020" y="1271451"/>
            <a:ext cx="9961585" cy="3447098"/>
          </a:xfrm>
          <a:prstGeom prst="rect">
            <a:avLst/>
          </a:prstGeom>
          <a:noFill/>
        </p:spPr>
        <p:txBody>
          <a:bodyPr wrap="square" rtlCol="0">
            <a:spAutoFit/>
          </a:bodyPr>
          <a:lstStyle/>
          <a:p>
            <a:r>
              <a:rPr lang="fr-BE" sz="4000" b="1" dirty="0">
                <a:solidFill>
                  <a:schemeClr val="accent1">
                    <a:lumMod val="75000"/>
                  </a:schemeClr>
                </a:solidFill>
              </a:rPr>
              <a:t>Deuxième partie : l’U.R.E. en chauffage… ?</a:t>
            </a:r>
          </a:p>
          <a:p>
            <a:endParaRPr lang="fr-BE" sz="4000" b="1" dirty="0">
              <a:solidFill>
                <a:schemeClr val="accent1">
                  <a:lumMod val="75000"/>
                </a:schemeClr>
              </a:solidFill>
            </a:endParaRPr>
          </a:p>
          <a:p>
            <a:pPr marL="571500" indent="-571500">
              <a:buFont typeface="Arial" panose="020B0604020202020204" pitchFamily="34" charset="0"/>
              <a:buChar char="•"/>
            </a:pPr>
            <a:r>
              <a:rPr lang="fr-BE" sz="4000" b="1" dirty="0">
                <a:solidFill>
                  <a:schemeClr val="accent1">
                    <a:lumMod val="75000"/>
                  </a:schemeClr>
                </a:solidFill>
              </a:rPr>
              <a:t>L’enveloppe </a:t>
            </a:r>
          </a:p>
          <a:p>
            <a:pPr marL="571500" indent="-571500">
              <a:buFont typeface="Arial" panose="020B0604020202020204" pitchFamily="34" charset="0"/>
              <a:buChar char="•"/>
            </a:pPr>
            <a:r>
              <a:rPr lang="fr-BE" sz="4000" b="1" dirty="0">
                <a:solidFill>
                  <a:schemeClr val="accent1">
                    <a:lumMod val="75000"/>
                  </a:schemeClr>
                </a:solidFill>
              </a:rPr>
              <a:t>La ventilation  </a:t>
            </a:r>
          </a:p>
          <a:p>
            <a:r>
              <a:rPr lang="fr-BE" sz="4000" dirty="0"/>
              <a:t> </a:t>
            </a:r>
          </a:p>
          <a:p>
            <a:endParaRPr lang="fr-BE" dirty="0"/>
          </a:p>
        </p:txBody>
      </p:sp>
      <p:pic>
        <p:nvPicPr>
          <p:cNvPr id="7" name="Picture 4" descr="illu1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19619" y="2767693"/>
            <a:ext cx="27987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FDBF00F-EBBE-45F2-814D-F62CCD196045}" type="slidenum">
              <a:rPr lang="fr-BE" smtClean="0"/>
              <a:t>3</a:t>
            </a:fld>
            <a:endParaRPr lang="fr-BE"/>
          </a:p>
        </p:txBody>
      </p:sp>
    </p:spTree>
    <p:extLst>
      <p:ext uri="{BB962C8B-B14F-4D97-AF65-F5344CB8AC3E}">
        <p14:creationId xmlns:p14="http://schemas.microsoft.com/office/powerpoint/2010/main" val="56857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DBF00F-EBBE-45F2-814D-F62CCD196045}" type="slidenum">
              <a:rPr lang="fr-BE" smtClean="0"/>
              <a:t>4</a:t>
            </a:fld>
            <a:endParaRPr lang="fr-BE"/>
          </a:p>
        </p:txBody>
      </p:sp>
      <p:pic>
        <p:nvPicPr>
          <p:cNvPr id="4" name="Image 3" descr="C:\Users\claessens\AppData\Local\Microsoft\Windows\INetCache\Content.MSO\B9FCBFFC.tmp"/>
          <p:cNvPicPr/>
          <p:nvPr/>
        </p:nvPicPr>
        <p:blipFill rotWithShape="1">
          <a:blip r:embed="rId2">
            <a:extLst>
              <a:ext uri="{28A0092B-C50C-407E-A947-70E740481C1C}">
                <a14:useLocalDpi xmlns:a14="http://schemas.microsoft.com/office/drawing/2010/main" val="0"/>
              </a:ext>
            </a:extLst>
          </a:blip>
          <a:srcRect l="27999" t="10939" r="10023" b="1531"/>
          <a:stretch/>
        </p:blipFill>
        <p:spPr bwMode="auto">
          <a:xfrm flipH="1">
            <a:off x="943518" y="768531"/>
            <a:ext cx="1605915" cy="1524000"/>
          </a:xfrm>
          <a:prstGeom prst="rect">
            <a:avLst/>
          </a:prstGeom>
          <a:noFill/>
          <a:ln>
            <a:noFill/>
          </a:ln>
          <a:extLst>
            <a:ext uri="{53640926-AAD7-44D8-BBD7-CCE9431645EC}">
              <a14:shadowObscured xmlns:a14="http://schemas.microsoft.com/office/drawing/2010/main"/>
            </a:ext>
          </a:extLst>
        </p:spPr>
      </p:pic>
      <p:sp>
        <p:nvSpPr>
          <p:cNvPr id="5" name="ZoneTexte 4"/>
          <p:cNvSpPr txBox="1"/>
          <p:nvPr/>
        </p:nvSpPr>
        <p:spPr>
          <a:xfrm>
            <a:off x="3117668" y="1079862"/>
            <a:ext cx="5128712" cy="584775"/>
          </a:xfrm>
          <a:prstGeom prst="rect">
            <a:avLst/>
          </a:prstGeom>
          <a:noFill/>
        </p:spPr>
        <p:txBody>
          <a:bodyPr wrap="none" rtlCol="0">
            <a:spAutoFit/>
          </a:bodyPr>
          <a:lstStyle/>
          <a:p>
            <a:r>
              <a:rPr lang="fr-BE" sz="3200" b="1" dirty="0">
                <a:solidFill>
                  <a:srgbClr val="0070C0"/>
                </a:solidFill>
              </a:rPr>
              <a:t>Arrivée du vitrage sous vide !</a:t>
            </a:r>
          </a:p>
        </p:txBody>
      </p:sp>
      <p:pic>
        <p:nvPicPr>
          <p:cNvPr id="16388" name="Picture 4" descr="AGC Glass Europe investit dans le vitrage sous vide à très hautes  performances d'isolation | AGC Glass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433" y="2834640"/>
            <a:ext cx="2659497"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957438" y="2743200"/>
            <a:ext cx="5408019" cy="3970318"/>
          </a:xfrm>
          <a:prstGeom prst="rect">
            <a:avLst/>
          </a:prstGeom>
          <a:noFill/>
        </p:spPr>
        <p:txBody>
          <a:bodyPr wrap="none" rtlCol="0">
            <a:spAutoFit/>
          </a:bodyPr>
          <a:lstStyle/>
          <a:p>
            <a:r>
              <a:rPr lang="fr-BE" b="1" dirty="0"/>
              <a:t>Coefficient U de transmission thermique (en W/m².K) :</a:t>
            </a:r>
          </a:p>
          <a:p>
            <a:endParaRPr lang="fr-BE" b="1" dirty="0"/>
          </a:p>
          <a:p>
            <a:pPr marL="285750" indent="-285750">
              <a:buFont typeface="Arial" panose="020B0604020202020204" pitchFamily="34" charset="0"/>
              <a:buChar char="•"/>
            </a:pPr>
            <a:r>
              <a:rPr lang="fr-BE" b="1" dirty="0"/>
              <a:t>Simple vitrage : 5,8</a:t>
            </a:r>
          </a:p>
          <a:p>
            <a:pPr marL="285750" indent="-285750">
              <a:buFont typeface="Arial" panose="020B0604020202020204" pitchFamily="34" charset="0"/>
              <a:buChar char="•"/>
            </a:pPr>
            <a:r>
              <a:rPr lang="fr-BE" b="1" dirty="0"/>
              <a:t>Double vitrage ordinaire : 2,8</a:t>
            </a:r>
          </a:p>
          <a:p>
            <a:pPr marL="285750" indent="-285750">
              <a:buFont typeface="Arial" panose="020B0604020202020204" pitchFamily="34" charset="0"/>
              <a:buChar char="•"/>
            </a:pPr>
            <a:r>
              <a:rPr lang="fr-BE" b="1" dirty="0"/>
              <a:t>Double vitrage isolant : 1,1</a:t>
            </a:r>
          </a:p>
          <a:p>
            <a:pPr marL="285750" indent="-285750">
              <a:buFont typeface="Arial" panose="020B0604020202020204" pitchFamily="34" charset="0"/>
              <a:buChar char="•"/>
            </a:pPr>
            <a:r>
              <a:rPr lang="fr-BE" b="1" dirty="0"/>
              <a:t>Triple vitrage isolant : 0,7</a:t>
            </a:r>
          </a:p>
          <a:p>
            <a:pPr marL="285750" indent="-285750">
              <a:buFont typeface="Arial" panose="020B0604020202020204" pitchFamily="34" charset="0"/>
              <a:buChar char="•"/>
            </a:pPr>
            <a:r>
              <a:rPr lang="fr-BE" b="1" dirty="0"/>
              <a:t>Vitrage avec couche de vide : 0,7</a:t>
            </a:r>
          </a:p>
          <a:p>
            <a:pPr marL="285750" indent="-285750">
              <a:buFont typeface="Arial" panose="020B0604020202020204" pitchFamily="34" charset="0"/>
              <a:buChar char="•"/>
            </a:pPr>
            <a:r>
              <a:rPr lang="fr-BE" b="1" dirty="0"/>
              <a:t>Vitrage avec couche de vide en laboratoire : </a:t>
            </a:r>
            <a:r>
              <a:rPr lang="fr-BE" b="1" dirty="0">
                <a:solidFill>
                  <a:srgbClr val="FF0000"/>
                </a:solidFill>
              </a:rPr>
              <a:t>0,4</a:t>
            </a:r>
            <a:r>
              <a:rPr lang="fr-BE" b="1" dirty="0"/>
              <a:t> !</a:t>
            </a:r>
          </a:p>
          <a:p>
            <a:pPr marL="285750"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dirty="0"/>
          </a:p>
          <a:p>
            <a:endParaRPr lang="fr-BE" b="1" dirty="0"/>
          </a:p>
        </p:txBody>
      </p:sp>
    </p:spTree>
    <p:extLst>
      <p:ext uri="{BB962C8B-B14F-4D97-AF65-F5344CB8AC3E}">
        <p14:creationId xmlns:p14="http://schemas.microsoft.com/office/powerpoint/2010/main" val="181226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DBF00F-EBBE-45F2-814D-F62CCD196045}" type="slidenum">
              <a:rPr lang="fr-BE" smtClean="0"/>
              <a:t>5</a:t>
            </a:fld>
            <a:endParaRPr lang="fr-BE"/>
          </a:p>
        </p:txBody>
      </p:sp>
      <p:pic>
        <p:nvPicPr>
          <p:cNvPr id="4" name="Image 3" descr="C:\Users\claessens\AppData\Local\Microsoft\Windows\INetCache\Content.MSO\B9FCBFFC.tmp"/>
          <p:cNvPicPr/>
          <p:nvPr/>
        </p:nvPicPr>
        <p:blipFill rotWithShape="1">
          <a:blip r:embed="rId2">
            <a:extLst>
              <a:ext uri="{28A0092B-C50C-407E-A947-70E740481C1C}">
                <a14:useLocalDpi xmlns:a14="http://schemas.microsoft.com/office/drawing/2010/main" val="0"/>
              </a:ext>
            </a:extLst>
          </a:blip>
          <a:srcRect l="27999" t="10939" r="10023" b="1531"/>
          <a:stretch/>
        </p:blipFill>
        <p:spPr bwMode="auto">
          <a:xfrm flipH="1">
            <a:off x="943518" y="768531"/>
            <a:ext cx="1605915" cy="1524000"/>
          </a:xfrm>
          <a:prstGeom prst="rect">
            <a:avLst/>
          </a:prstGeom>
          <a:noFill/>
          <a:ln>
            <a:noFill/>
          </a:ln>
          <a:extLst>
            <a:ext uri="{53640926-AAD7-44D8-BBD7-CCE9431645EC}">
              <a14:shadowObscured xmlns:a14="http://schemas.microsoft.com/office/drawing/2010/main"/>
            </a:ext>
          </a:extLst>
        </p:spPr>
      </p:pic>
      <p:sp>
        <p:nvSpPr>
          <p:cNvPr id="5" name="ZoneTexte 4"/>
          <p:cNvSpPr txBox="1"/>
          <p:nvPr/>
        </p:nvSpPr>
        <p:spPr>
          <a:xfrm>
            <a:off x="3117668" y="1079862"/>
            <a:ext cx="5298117" cy="584775"/>
          </a:xfrm>
          <a:prstGeom prst="rect">
            <a:avLst/>
          </a:prstGeom>
          <a:noFill/>
        </p:spPr>
        <p:txBody>
          <a:bodyPr wrap="none" rtlCol="0">
            <a:spAutoFit/>
          </a:bodyPr>
          <a:lstStyle/>
          <a:p>
            <a:r>
              <a:rPr lang="fr-BE" sz="3200" b="1" dirty="0">
                <a:solidFill>
                  <a:srgbClr val="0070C0"/>
                </a:solidFill>
              </a:rPr>
              <a:t>Arrivée de l’isolant sous vide !</a:t>
            </a:r>
          </a:p>
        </p:txBody>
      </p:sp>
      <p:sp>
        <p:nvSpPr>
          <p:cNvPr id="8" name="ZoneTexte 7"/>
          <p:cNvSpPr txBox="1"/>
          <p:nvPr/>
        </p:nvSpPr>
        <p:spPr>
          <a:xfrm>
            <a:off x="6140318" y="2072640"/>
            <a:ext cx="5896935" cy="2862322"/>
          </a:xfrm>
          <a:prstGeom prst="rect">
            <a:avLst/>
          </a:prstGeom>
          <a:noFill/>
        </p:spPr>
        <p:txBody>
          <a:bodyPr wrap="none" rtlCol="0">
            <a:spAutoFit/>
          </a:bodyPr>
          <a:lstStyle/>
          <a:p>
            <a:r>
              <a:rPr lang="fr-BE" b="1" dirty="0"/>
              <a:t>Coefficient lambda de transmission thermique (en W/</a:t>
            </a:r>
            <a:r>
              <a:rPr lang="fr-BE" b="1" dirty="0" err="1"/>
              <a:t>m.K</a:t>
            </a:r>
            <a:r>
              <a:rPr lang="fr-BE" b="1" dirty="0"/>
              <a:t>) :</a:t>
            </a:r>
          </a:p>
          <a:p>
            <a:endParaRPr lang="fr-BE" b="1" dirty="0"/>
          </a:p>
          <a:p>
            <a:pPr marL="285750" indent="-285750">
              <a:buFont typeface="Arial" panose="020B0604020202020204" pitchFamily="34" charset="0"/>
              <a:buChar char="•"/>
            </a:pPr>
            <a:r>
              <a:rPr lang="fr-BE" b="1" dirty="0"/>
              <a:t>Laine minérale, laine de bois : 0,4</a:t>
            </a:r>
          </a:p>
          <a:p>
            <a:pPr marL="285750" indent="-285750">
              <a:buFont typeface="Arial" panose="020B0604020202020204" pitchFamily="34" charset="0"/>
              <a:buChar char="•"/>
            </a:pPr>
            <a:r>
              <a:rPr lang="fr-BE" b="1" dirty="0"/>
              <a:t>Polystyrène extrudé graphité : 0,3</a:t>
            </a:r>
          </a:p>
          <a:p>
            <a:pPr marL="285750" indent="-285750">
              <a:buFont typeface="Arial" panose="020B0604020202020204" pitchFamily="34" charset="0"/>
              <a:buChar char="•"/>
            </a:pPr>
            <a:r>
              <a:rPr lang="fr-BE" b="1" dirty="0"/>
              <a:t>Isolant sous vide : </a:t>
            </a:r>
            <a:r>
              <a:rPr lang="fr-BE" b="1" dirty="0">
                <a:solidFill>
                  <a:srgbClr val="FF0000"/>
                </a:solidFill>
              </a:rPr>
              <a:t>0,06</a:t>
            </a:r>
          </a:p>
          <a:p>
            <a:pPr marL="285750"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dirty="0"/>
          </a:p>
          <a:p>
            <a:pPr marL="285750" indent="-285750">
              <a:buFont typeface="Arial" panose="020B0604020202020204" pitchFamily="34" charset="0"/>
              <a:buChar char="•"/>
            </a:pPr>
            <a:endParaRPr lang="fr-BE" b="1" dirty="0"/>
          </a:p>
          <a:p>
            <a:endParaRPr lang="fr-BE" b="1" dirty="0"/>
          </a:p>
        </p:txBody>
      </p:sp>
      <p:sp>
        <p:nvSpPr>
          <p:cNvPr id="3" name="Rectangle 2"/>
          <p:cNvSpPr/>
          <p:nvPr/>
        </p:nvSpPr>
        <p:spPr>
          <a:xfrm>
            <a:off x="297180" y="4035861"/>
            <a:ext cx="6096000" cy="2492990"/>
          </a:xfrm>
          <a:prstGeom prst="rect">
            <a:avLst/>
          </a:prstGeom>
        </p:spPr>
        <p:txBody>
          <a:bodyPr>
            <a:spAutoFit/>
          </a:bodyPr>
          <a:lstStyle/>
          <a:p>
            <a:r>
              <a:rPr lang="fr-BE" dirty="0">
                <a:solidFill>
                  <a:srgbClr val="000000"/>
                </a:solidFill>
                <a:latin typeface="Helvetica" panose="020B0604020202020204" pitchFamily="34" charset="0"/>
              </a:rPr>
              <a:t>"</a:t>
            </a:r>
            <a:r>
              <a:rPr lang="fr-BE" sz="2000" dirty="0"/>
              <a:t>L’isolant sous vide est un panneau d’isolant ultra-mince composé d’une nano-poudre de silice (matériau corps de l’isolant) enveloppé dans un film étanche puis placé en dépression (mis sous vide). Il est généralement recouvert d’un revêtement qui lui assure une protection mécanique. </a:t>
            </a:r>
            <a:r>
              <a:rPr lang="fr-BE" dirty="0">
                <a:solidFill>
                  <a:srgbClr val="000000"/>
                </a:solidFill>
                <a:latin typeface="Helvetica" panose="020B0604020202020204" pitchFamily="34" charset="0"/>
              </a:rPr>
              <a:t>Il convient d’être prudent lors de son utilisation : ne pas le perforer par perçage, fraisage, clouage, sciage..."</a:t>
            </a:r>
            <a:endParaRPr lang="fr-BE" dirty="0"/>
          </a:p>
        </p:txBody>
      </p:sp>
      <p:pic>
        <p:nvPicPr>
          <p:cNvPr id="17410" name="Picture 2" descr="Deck-VQ Vacuum insulation 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125" y="1912036"/>
            <a:ext cx="28575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19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JPG] Rentrée 4/12/10"/>
          <p:cNvPicPr>
            <a:picLocks noChangeAspect="1" noChangeArrowheads="1"/>
          </p:cNvPicPr>
          <p:nvPr/>
        </p:nvPicPr>
        <p:blipFill>
          <a:blip r:embed="rId3"/>
          <a:srcRect/>
          <a:stretch>
            <a:fillRect/>
          </a:stretch>
        </p:blipFill>
        <p:spPr bwMode="auto">
          <a:xfrm>
            <a:off x="3159621" y="1268761"/>
            <a:ext cx="5942608" cy="3946513"/>
          </a:xfrm>
          <a:prstGeom prst="rect">
            <a:avLst/>
          </a:prstGeom>
          <a:noFill/>
          <a:ln w="9525">
            <a:noFill/>
            <a:miter lim="800000"/>
            <a:headEnd/>
            <a:tailEnd/>
          </a:ln>
        </p:spPr>
      </p:pic>
      <p:sp>
        <p:nvSpPr>
          <p:cNvPr id="7" name="Rectangle 2"/>
          <p:cNvSpPr txBox="1">
            <a:spLocks noChangeArrowheads="1"/>
          </p:cNvSpPr>
          <p:nvPr/>
        </p:nvSpPr>
        <p:spPr>
          <a:xfrm>
            <a:off x="1774825" y="5189427"/>
            <a:ext cx="8712200" cy="1081087"/>
          </a:xfrm>
          <a:prstGeom prst="rect">
            <a:avLst/>
          </a:prstGeom>
        </p:spPr>
        <p:txBody>
          <a:bodyPr anchor="ctr">
            <a:normAutofit/>
          </a:bodyPr>
          <a:lstStyle/>
          <a:p>
            <a:pPr algn="ctr">
              <a:lnSpc>
                <a:spcPct val="80000"/>
              </a:lnSpc>
            </a:pPr>
            <a:r>
              <a:rPr lang="fr-BE" sz="2800" dirty="0">
                <a:latin typeface="Calibri" pitchFamily="34" charset="0"/>
                <a:cs typeface="Times New Roman" pitchFamily="18" charset="0"/>
              </a:rPr>
              <a:t>Exemple : l’école passive de Louvain-La neuve</a:t>
            </a:r>
            <a:endParaRPr lang="fr-FR" sz="2800" dirty="0">
              <a:solidFill>
                <a:srgbClr val="4D4D4D"/>
              </a:solidFill>
              <a:latin typeface="Calibri" pitchFamily="34" charset="0"/>
              <a:cs typeface="Times New Roman" pitchFamily="18" charset="0"/>
            </a:endParaRPr>
          </a:p>
        </p:txBody>
      </p:sp>
      <p:sp>
        <p:nvSpPr>
          <p:cNvPr id="2" name="Rectangle 1"/>
          <p:cNvSpPr/>
          <p:nvPr/>
        </p:nvSpPr>
        <p:spPr>
          <a:xfrm>
            <a:off x="309998" y="369273"/>
            <a:ext cx="7488832" cy="437043"/>
          </a:xfrm>
          <a:prstGeom prst="rect">
            <a:avLst/>
          </a:prstGeom>
        </p:spPr>
        <p:txBody>
          <a:bodyPr wrap="square">
            <a:spAutoFit/>
          </a:bodyPr>
          <a:lstStyle/>
          <a:p>
            <a:pPr algn="ctr">
              <a:lnSpc>
                <a:spcPct val="80000"/>
              </a:lnSpc>
            </a:pPr>
            <a:r>
              <a:rPr lang="fr-BE" sz="2800" b="1" dirty="0">
                <a:solidFill>
                  <a:srgbClr val="0070C0"/>
                </a:solidFill>
              </a:rPr>
              <a:t>Et la ventilation mécanique double flux ? </a:t>
            </a:r>
          </a:p>
        </p:txBody>
      </p:sp>
    </p:spTree>
    <p:custDataLst>
      <p:tags r:id="rId1"/>
    </p:custDataLst>
    <p:extLst>
      <p:ext uri="{BB962C8B-B14F-4D97-AF65-F5344CB8AC3E}">
        <p14:creationId xmlns:p14="http://schemas.microsoft.com/office/powerpoint/2010/main" val="3590466112"/>
      </p:ext>
    </p:extLst>
  </p:cSld>
  <p:clrMapOvr>
    <a:masterClrMapping/>
  </p:clrMapOvr>
  <p:transition advTm="7453"/>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2208213" y="549275"/>
            <a:ext cx="7561262" cy="457200"/>
          </a:xfrm>
          <a:prstGeom prst="rect">
            <a:avLst/>
          </a:prstGeom>
          <a:noFill/>
          <a:ln w="9525">
            <a:noFill/>
            <a:miter lim="800000"/>
            <a:headEnd/>
            <a:tailEnd/>
          </a:ln>
        </p:spPr>
        <p:txBody>
          <a:bodyPr>
            <a:spAutoFit/>
          </a:bodyPr>
          <a:lstStyle/>
          <a:p>
            <a:pPr>
              <a:buFont typeface="Arial" charset="0"/>
              <a:buChar char="•"/>
            </a:pPr>
            <a:r>
              <a:rPr lang="fr-BE" sz="2400" b="1">
                <a:latin typeface="Calibri" pitchFamily="34" charset="0"/>
                <a:cs typeface="Times New Roman" pitchFamily="18" charset="0"/>
              </a:rPr>
              <a:t> Au départ, une ventilation très forte </a:t>
            </a:r>
            <a:endParaRPr lang="fr-BE" sz="2400" b="1">
              <a:latin typeface="Calibri" pitchFamily="34" charset="0"/>
            </a:endParaRPr>
          </a:p>
        </p:txBody>
      </p:sp>
      <p:sp>
        <p:nvSpPr>
          <p:cNvPr id="39938" name="Rectangle 4"/>
          <p:cNvSpPr>
            <a:spLocks noChangeArrowheads="1"/>
          </p:cNvSpPr>
          <p:nvPr/>
        </p:nvSpPr>
        <p:spPr bwMode="auto">
          <a:xfrm>
            <a:off x="4008439" y="4652963"/>
            <a:ext cx="2592387" cy="1465262"/>
          </a:xfrm>
          <a:prstGeom prst="rect">
            <a:avLst/>
          </a:prstGeom>
          <a:noFill/>
          <a:ln w="9525">
            <a:noFill/>
            <a:miter lim="800000"/>
            <a:headEnd/>
            <a:tailEnd/>
          </a:ln>
        </p:spPr>
        <p:txBody>
          <a:bodyPr>
            <a:spAutoFit/>
          </a:bodyPr>
          <a:lstStyle/>
          <a:p>
            <a:r>
              <a:rPr lang="fr-BE" dirty="0">
                <a:latin typeface="Calibri" pitchFamily="34" charset="0"/>
                <a:cs typeface="Times New Roman" pitchFamily="18" charset="0"/>
              </a:rPr>
              <a:t> 22 m³ d’air frais, par enfant et par heure !</a:t>
            </a:r>
          </a:p>
          <a:p>
            <a:pPr algn="ctr"/>
            <a:endParaRPr lang="fr-BE" dirty="0">
              <a:latin typeface="Calibri" pitchFamily="34" charset="0"/>
              <a:cs typeface="Times New Roman" pitchFamily="18" charset="0"/>
            </a:endParaRPr>
          </a:p>
          <a:p>
            <a:r>
              <a:rPr lang="fr-BE" dirty="0">
                <a:latin typeface="Calibri" pitchFamily="34" charset="0"/>
                <a:cs typeface="Times New Roman" pitchFamily="18" charset="0"/>
              </a:rPr>
              <a:t>L’air des classes est renouvelé 3 x par heure !</a:t>
            </a:r>
            <a:r>
              <a:rPr lang="fr-BE" i="1" dirty="0">
                <a:latin typeface="Calibri" pitchFamily="34" charset="0"/>
                <a:cs typeface="Times New Roman" pitchFamily="18" charset="0"/>
              </a:rPr>
              <a:t> </a:t>
            </a:r>
            <a:endParaRPr lang="fr-BE" i="1" dirty="0">
              <a:latin typeface="Calibri" pitchFamily="34" charset="0"/>
            </a:endParaRPr>
          </a:p>
        </p:txBody>
      </p:sp>
      <p:pic>
        <p:nvPicPr>
          <p:cNvPr id="39939" name="Image 1" descr="Hiver 0.jpg"/>
          <p:cNvPicPr>
            <a:picLocks noChangeAspect="1"/>
          </p:cNvPicPr>
          <p:nvPr/>
        </p:nvPicPr>
        <p:blipFill>
          <a:blip r:embed="rId2"/>
          <a:srcRect l="33304" b="17621"/>
          <a:stretch>
            <a:fillRect/>
          </a:stretch>
        </p:blipFill>
        <p:spPr bwMode="auto">
          <a:xfrm>
            <a:off x="5375275" y="1196976"/>
            <a:ext cx="4756150" cy="2879725"/>
          </a:xfrm>
          <a:prstGeom prst="rect">
            <a:avLst/>
          </a:prstGeom>
          <a:noFill/>
          <a:ln w="9525">
            <a:noFill/>
            <a:miter lim="800000"/>
            <a:headEnd/>
            <a:tailEnd/>
          </a:ln>
        </p:spPr>
      </p:pic>
      <p:pic>
        <p:nvPicPr>
          <p:cNvPr id="9" name="Image 6" descr="école passive Collège du biéreau LLN 002.jpg"/>
          <p:cNvPicPr>
            <a:picLocks noChangeAspect="1"/>
          </p:cNvPicPr>
          <p:nvPr/>
        </p:nvPicPr>
        <p:blipFill>
          <a:blip r:embed="rId3"/>
          <a:srcRect/>
          <a:stretch>
            <a:fillRect/>
          </a:stretch>
        </p:blipFill>
        <p:spPr bwMode="auto">
          <a:xfrm>
            <a:off x="1992314" y="1196976"/>
            <a:ext cx="2879725" cy="1704975"/>
          </a:xfrm>
          <a:prstGeom prst="rect">
            <a:avLst/>
          </a:prstGeom>
          <a:noFill/>
          <a:ln w="9525">
            <a:noFill/>
            <a:miter lim="800000"/>
            <a:headEnd/>
            <a:tailEnd/>
          </a:ln>
        </p:spPr>
      </p:pic>
      <p:pic>
        <p:nvPicPr>
          <p:cNvPr id="12" name="Image 2" descr="100_2403.JPG"/>
          <p:cNvPicPr>
            <a:picLocks noChangeAspect="1"/>
          </p:cNvPicPr>
          <p:nvPr/>
        </p:nvPicPr>
        <p:blipFill>
          <a:blip r:embed="rId4"/>
          <a:srcRect/>
          <a:stretch>
            <a:fillRect/>
          </a:stretch>
        </p:blipFill>
        <p:spPr bwMode="auto">
          <a:xfrm>
            <a:off x="1992314" y="3213100"/>
            <a:ext cx="1830387" cy="2338388"/>
          </a:xfrm>
          <a:prstGeom prst="rect">
            <a:avLst/>
          </a:prstGeom>
          <a:noFill/>
          <a:ln w="9525">
            <a:noFill/>
            <a:miter lim="800000"/>
            <a:headEnd/>
            <a:tailEnd/>
          </a:ln>
        </p:spPr>
      </p:pic>
      <p:pic>
        <p:nvPicPr>
          <p:cNvPr id="14" name="Image 1" descr="100_2401.JPG"/>
          <p:cNvPicPr>
            <a:picLocks noChangeAspect="1"/>
          </p:cNvPicPr>
          <p:nvPr/>
        </p:nvPicPr>
        <p:blipFill>
          <a:blip r:embed="rId5"/>
          <a:srcRect l="5435" r="3917"/>
          <a:stretch>
            <a:fillRect/>
          </a:stretch>
        </p:blipFill>
        <p:spPr bwMode="auto">
          <a:xfrm>
            <a:off x="6816725" y="4365626"/>
            <a:ext cx="3600450" cy="2022475"/>
          </a:xfrm>
          <a:prstGeom prst="rect">
            <a:avLst/>
          </a:prstGeom>
          <a:noFill/>
          <a:ln w="9525">
            <a:noFill/>
            <a:miter lim="800000"/>
            <a:headEnd/>
            <a:tailEnd/>
          </a:ln>
        </p:spPr>
      </p:pic>
      <p:sp>
        <p:nvSpPr>
          <p:cNvPr id="39949" name="Line 13"/>
          <p:cNvSpPr>
            <a:spLocks noChangeShapeType="1"/>
          </p:cNvSpPr>
          <p:nvPr/>
        </p:nvSpPr>
        <p:spPr bwMode="auto">
          <a:xfrm>
            <a:off x="3935413" y="2420939"/>
            <a:ext cx="2520950" cy="503237"/>
          </a:xfrm>
          <a:prstGeom prst="line">
            <a:avLst/>
          </a:prstGeom>
          <a:noFill/>
          <a:ln w="19050">
            <a:solidFill>
              <a:schemeClr val="tx1"/>
            </a:solidFill>
            <a:round/>
            <a:headEnd/>
            <a:tailEnd type="arrow" w="med" len="med"/>
          </a:ln>
          <a:effectLst/>
        </p:spPr>
        <p:txBody>
          <a:bodyPr/>
          <a:lstStyle/>
          <a:p>
            <a:endParaRPr lang="en-US"/>
          </a:p>
        </p:txBody>
      </p:sp>
      <p:sp>
        <p:nvSpPr>
          <p:cNvPr id="39950" name="Line 14"/>
          <p:cNvSpPr>
            <a:spLocks noChangeShapeType="1"/>
          </p:cNvSpPr>
          <p:nvPr/>
        </p:nvSpPr>
        <p:spPr bwMode="auto">
          <a:xfrm flipV="1">
            <a:off x="2927350" y="3573464"/>
            <a:ext cx="4681538" cy="935037"/>
          </a:xfrm>
          <a:prstGeom prst="line">
            <a:avLst/>
          </a:prstGeom>
          <a:noFill/>
          <a:ln w="19050">
            <a:solidFill>
              <a:schemeClr val="tx1"/>
            </a:solidFill>
            <a:round/>
            <a:headEnd/>
            <a:tailEnd type="arrow" w="med" len="med"/>
          </a:ln>
          <a:effectLst/>
        </p:spPr>
        <p:txBody>
          <a:bodyPr/>
          <a:lstStyle/>
          <a:p>
            <a:endParaRPr lang="en-US"/>
          </a:p>
        </p:txBody>
      </p:sp>
      <p:sp>
        <p:nvSpPr>
          <p:cNvPr id="39951" name="Line 15"/>
          <p:cNvSpPr>
            <a:spLocks noChangeShapeType="1"/>
          </p:cNvSpPr>
          <p:nvPr/>
        </p:nvSpPr>
        <p:spPr bwMode="auto">
          <a:xfrm flipH="1" flipV="1">
            <a:off x="7824789" y="3284538"/>
            <a:ext cx="503237" cy="2089150"/>
          </a:xfrm>
          <a:prstGeom prst="line">
            <a:avLst/>
          </a:prstGeom>
          <a:noFill/>
          <a:ln w="19050">
            <a:solidFill>
              <a:schemeClr val="tx1"/>
            </a:solidFill>
            <a:round/>
            <a:headEnd/>
            <a:tailEnd type="arrow" w="med" len="med"/>
          </a:ln>
          <a:effectLst/>
        </p:spPr>
        <p:txBody>
          <a:bodyPr/>
          <a:lstStyle/>
          <a:p>
            <a:endParaRPr lang="en-US"/>
          </a:p>
        </p:txBody>
      </p:sp>
    </p:spTree>
    <p:extLst>
      <p:ext uri="{BB962C8B-B14F-4D97-AF65-F5344CB8AC3E}">
        <p14:creationId xmlns:p14="http://schemas.microsoft.com/office/powerpoint/2010/main" val="2534400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994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995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9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animBg="1"/>
      <p:bldP spid="39950" grpId="0" animBg="1"/>
      <p:bldP spid="399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age 6" descr="Hiver 1.jpg"/>
          <p:cNvPicPr>
            <a:picLocks noChangeAspect="1"/>
          </p:cNvPicPr>
          <p:nvPr/>
        </p:nvPicPr>
        <p:blipFill>
          <a:blip r:embed="rId2"/>
          <a:srcRect/>
          <a:stretch>
            <a:fillRect/>
          </a:stretch>
        </p:blipFill>
        <p:spPr bwMode="auto">
          <a:xfrm>
            <a:off x="3000375" y="1844676"/>
            <a:ext cx="7132638" cy="3495675"/>
          </a:xfrm>
          <a:prstGeom prst="rect">
            <a:avLst/>
          </a:prstGeom>
          <a:noFill/>
          <a:ln w="9525">
            <a:noFill/>
            <a:miter lim="800000"/>
            <a:headEnd/>
            <a:tailEnd/>
          </a:ln>
        </p:spPr>
      </p:pic>
      <p:sp>
        <p:nvSpPr>
          <p:cNvPr id="40962" name="Rectangle 3"/>
          <p:cNvSpPr>
            <a:spLocks noChangeArrowheads="1"/>
          </p:cNvSpPr>
          <p:nvPr/>
        </p:nvSpPr>
        <p:spPr bwMode="auto">
          <a:xfrm>
            <a:off x="2135188" y="549275"/>
            <a:ext cx="7561262" cy="457200"/>
          </a:xfrm>
          <a:prstGeom prst="rect">
            <a:avLst/>
          </a:prstGeom>
          <a:noFill/>
          <a:ln w="9525">
            <a:noFill/>
            <a:miter lim="800000"/>
            <a:headEnd/>
            <a:tailEnd/>
          </a:ln>
        </p:spPr>
        <p:txBody>
          <a:bodyPr>
            <a:spAutoFit/>
          </a:bodyPr>
          <a:lstStyle/>
          <a:p>
            <a:pPr>
              <a:buFont typeface="Arial" charset="0"/>
              <a:buChar char="•"/>
            </a:pPr>
            <a:r>
              <a:rPr lang="fr-BE" sz="2400" b="1">
                <a:latin typeface="Calibri" pitchFamily="34" charset="0"/>
                <a:cs typeface="Times New Roman" pitchFamily="18" charset="0"/>
              </a:rPr>
              <a:t> L’air de ventilation est préchauffé gratuitement </a:t>
            </a:r>
            <a:endParaRPr lang="fr-BE" sz="2400">
              <a:latin typeface="Calibri" pitchFamily="34" charset="0"/>
            </a:endParaRPr>
          </a:p>
        </p:txBody>
      </p:sp>
      <p:sp>
        <p:nvSpPr>
          <p:cNvPr id="21509" name="Rectangle 5"/>
          <p:cNvSpPr>
            <a:spLocks noChangeArrowheads="1"/>
          </p:cNvSpPr>
          <p:nvPr/>
        </p:nvSpPr>
        <p:spPr bwMode="auto">
          <a:xfrm>
            <a:off x="3216275" y="5949951"/>
            <a:ext cx="6948488" cy="396875"/>
          </a:xfrm>
          <a:prstGeom prst="rect">
            <a:avLst/>
          </a:prstGeom>
          <a:noFill/>
          <a:ln w="9525">
            <a:noFill/>
            <a:miter lim="800000"/>
            <a:headEnd/>
            <a:tailEnd/>
          </a:ln>
        </p:spPr>
        <p:txBody>
          <a:bodyPr>
            <a:spAutoFit/>
          </a:bodyPr>
          <a:lstStyle/>
          <a:p>
            <a:r>
              <a:rPr lang="fr-BE" sz="2000">
                <a:latin typeface="Calibri" pitchFamily="34" charset="0"/>
                <a:cs typeface="Times New Roman" pitchFamily="18" charset="0"/>
              </a:rPr>
              <a:t> … puis dans un échangeur avec l’air chaud qui sort du bâtiment .</a:t>
            </a:r>
            <a:endParaRPr lang="fr-BE" sz="2000">
              <a:latin typeface="Calibri" pitchFamily="34" charset="0"/>
            </a:endParaRPr>
          </a:p>
        </p:txBody>
      </p:sp>
      <p:sp>
        <p:nvSpPr>
          <p:cNvPr id="21511" name="ZoneTexte 6"/>
          <p:cNvSpPr txBox="1">
            <a:spLocks noChangeArrowheads="1"/>
          </p:cNvSpPr>
          <p:nvPr/>
        </p:nvSpPr>
        <p:spPr bwMode="auto">
          <a:xfrm>
            <a:off x="2566988" y="3860801"/>
            <a:ext cx="482600" cy="366713"/>
          </a:xfrm>
          <a:prstGeom prst="rect">
            <a:avLst/>
          </a:prstGeom>
          <a:noFill/>
          <a:ln w="9525">
            <a:noFill/>
            <a:miter lim="800000"/>
            <a:headEnd/>
            <a:tailEnd/>
          </a:ln>
        </p:spPr>
        <p:txBody>
          <a:bodyPr>
            <a:spAutoFit/>
          </a:bodyPr>
          <a:lstStyle/>
          <a:p>
            <a:r>
              <a:rPr lang="fr-BE">
                <a:latin typeface="Calibri" pitchFamily="34" charset="0"/>
                <a:cs typeface="Arial" charset="0"/>
              </a:rPr>
              <a:t>-5°</a:t>
            </a:r>
          </a:p>
        </p:txBody>
      </p:sp>
      <p:sp>
        <p:nvSpPr>
          <p:cNvPr id="21512" name="ZoneTexte 7"/>
          <p:cNvSpPr txBox="1">
            <a:spLocks noChangeArrowheads="1"/>
          </p:cNvSpPr>
          <p:nvPr/>
        </p:nvSpPr>
        <p:spPr bwMode="auto">
          <a:xfrm>
            <a:off x="3935413" y="3860801"/>
            <a:ext cx="506412" cy="366713"/>
          </a:xfrm>
          <a:prstGeom prst="rect">
            <a:avLst/>
          </a:prstGeom>
          <a:noFill/>
          <a:ln w="9525">
            <a:noFill/>
            <a:miter lim="800000"/>
            <a:headEnd/>
            <a:tailEnd/>
          </a:ln>
        </p:spPr>
        <p:txBody>
          <a:bodyPr wrap="none">
            <a:spAutoFit/>
          </a:bodyPr>
          <a:lstStyle/>
          <a:p>
            <a:r>
              <a:rPr lang="fr-BE">
                <a:latin typeface="Calibri" pitchFamily="34" charset="0"/>
                <a:cs typeface="Arial" charset="0"/>
              </a:rPr>
              <a:t>+2°</a:t>
            </a:r>
          </a:p>
        </p:txBody>
      </p:sp>
      <p:sp>
        <p:nvSpPr>
          <p:cNvPr id="21513" name="ZoneTexte 8"/>
          <p:cNvSpPr txBox="1">
            <a:spLocks noChangeArrowheads="1"/>
          </p:cNvSpPr>
          <p:nvPr/>
        </p:nvSpPr>
        <p:spPr bwMode="auto">
          <a:xfrm>
            <a:off x="4943475" y="2781300"/>
            <a:ext cx="719138" cy="368300"/>
          </a:xfrm>
          <a:prstGeom prst="rect">
            <a:avLst/>
          </a:prstGeom>
          <a:noFill/>
          <a:ln w="9525">
            <a:noFill/>
            <a:miter lim="800000"/>
            <a:headEnd/>
            <a:tailEnd/>
          </a:ln>
        </p:spPr>
        <p:txBody>
          <a:bodyPr>
            <a:spAutoFit/>
          </a:bodyPr>
          <a:lstStyle/>
          <a:p>
            <a:r>
              <a:rPr lang="fr-BE">
                <a:latin typeface="Calibri" pitchFamily="34" charset="0"/>
                <a:cs typeface="Arial" charset="0"/>
              </a:rPr>
              <a:t>+16°</a:t>
            </a:r>
          </a:p>
        </p:txBody>
      </p:sp>
      <p:sp>
        <p:nvSpPr>
          <p:cNvPr id="40967" name="ZoneTexte 9"/>
          <p:cNvSpPr txBox="1">
            <a:spLocks noChangeArrowheads="1"/>
          </p:cNvSpPr>
          <p:nvPr/>
        </p:nvSpPr>
        <p:spPr bwMode="auto">
          <a:xfrm>
            <a:off x="8472489" y="3500438"/>
            <a:ext cx="720725" cy="368300"/>
          </a:xfrm>
          <a:prstGeom prst="rect">
            <a:avLst/>
          </a:prstGeom>
          <a:noFill/>
          <a:ln w="9525">
            <a:noFill/>
            <a:miter lim="800000"/>
            <a:headEnd/>
            <a:tailEnd/>
          </a:ln>
        </p:spPr>
        <p:txBody>
          <a:bodyPr>
            <a:spAutoFit/>
          </a:bodyPr>
          <a:lstStyle/>
          <a:p>
            <a:r>
              <a:rPr lang="fr-BE">
                <a:latin typeface="Calibri" pitchFamily="34" charset="0"/>
                <a:cs typeface="Arial" charset="0"/>
              </a:rPr>
              <a:t>+20°</a:t>
            </a:r>
          </a:p>
        </p:txBody>
      </p:sp>
      <p:sp>
        <p:nvSpPr>
          <p:cNvPr id="40968" name="ZoneTexte 10"/>
          <p:cNvSpPr txBox="1">
            <a:spLocks noChangeArrowheads="1"/>
          </p:cNvSpPr>
          <p:nvPr/>
        </p:nvSpPr>
        <p:spPr bwMode="auto">
          <a:xfrm>
            <a:off x="7032625" y="3500438"/>
            <a:ext cx="719138" cy="366712"/>
          </a:xfrm>
          <a:prstGeom prst="rect">
            <a:avLst/>
          </a:prstGeom>
          <a:noFill/>
          <a:ln w="9525">
            <a:noFill/>
            <a:miter lim="800000"/>
            <a:headEnd/>
            <a:tailEnd/>
          </a:ln>
        </p:spPr>
        <p:txBody>
          <a:bodyPr>
            <a:spAutoFit/>
          </a:bodyPr>
          <a:lstStyle/>
          <a:p>
            <a:r>
              <a:rPr lang="fr-BE">
                <a:latin typeface="Calibri" pitchFamily="34" charset="0"/>
                <a:cs typeface="Arial" charset="0"/>
              </a:rPr>
              <a:t>+20°</a:t>
            </a:r>
          </a:p>
        </p:txBody>
      </p:sp>
      <p:sp>
        <p:nvSpPr>
          <p:cNvPr id="21516" name="ZoneTexte 11"/>
          <p:cNvSpPr txBox="1">
            <a:spLocks noChangeArrowheads="1"/>
          </p:cNvSpPr>
          <p:nvPr/>
        </p:nvSpPr>
        <p:spPr bwMode="auto">
          <a:xfrm>
            <a:off x="4943475" y="1700213"/>
            <a:ext cx="719138" cy="366712"/>
          </a:xfrm>
          <a:prstGeom prst="rect">
            <a:avLst/>
          </a:prstGeom>
          <a:noFill/>
          <a:ln w="9525">
            <a:noFill/>
            <a:miter lim="800000"/>
            <a:headEnd/>
            <a:tailEnd/>
          </a:ln>
        </p:spPr>
        <p:txBody>
          <a:bodyPr>
            <a:spAutoFit/>
          </a:bodyPr>
          <a:lstStyle/>
          <a:p>
            <a:r>
              <a:rPr lang="fr-BE">
                <a:latin typeface="Calibri" pitchFamily="34" charset="0"/>
                <a:cs typeface="Arial" charset="0"/>
              </a:rPr>
              <a:t>+18°</a:t>
            </a:r>
          </a:p>
        </p:txBody>
      </p:sp>
      <p:sp>
        <p:nvSpPr>
          <p:cNvPr id="13" name="Rectangle 4"/>
          <p:cNvSpPr>
            <a:spLocks noChangeArrowheads="1"/>
          </p:cNvSpPr>
          <p:nvPr/>
        </p:nvSpPr>
        <p:spPr bwMode="auto">
          <a:xfrm>
            <a:off x="2424113" y="5589589"/>
            <a:ext cx="7416800" cy="396875"/>
          </a:xfrm>
          <a:prstGeom prst="rect">
            <a:avLst/>
          </a:prstGeom>
          <a:noFill/>
          <a:ln w="9525">
            <a:noFill/>
            <a:miter lim="800000"/>
            <a:headEnd/>
            <a:tailEnd/>
          </a:ln>
        </p:spPr>
        <p:txBody>
          <a:bodyPr>
            <a:spAutoFit/>
          </a:bodyPr>
          <a:lstStyle/>
          <a:p>
            <a:r>
              <a:rPr lang="fr-BE" sz="2000">
                <a:latin typeface="Calibri" pitchFamily="34" charset="0"/>
                <a:cs typeface="Times New Roman" pitchFamily="18" charset="0"/>
              </a:rPr>
              <a:t> L’air passe dans le sol (puits canadien)…</a:t>
            </a:r>
            <a:endParaRPr lang="fr-BE" sz="2000">
              <a:latin typeface="Calibri" pitchFamily="34" charset="0"/>
            </a:endParaRPr>
          </a:p>
        </p:txBody>
      </p:sp>
      <p:sp>
        <p:nvSpPr>
          <p:cNvPr id="14" name="ZoneTexte 6"/>
          <p:cNvSpPr txBox="1">
            <a:spLocks noChangeArrowheads="1"/>
          </p:cNvSpPr>
          <p:nvPr/>
        </p:nvSpPr>
        <p:spPr bwMode="auto">
          <a:xfrm>
            <a:off x="2495551" y="1989138"/>
            <a:ext cx="576263" cy="368300"/>
          </a:xfrm>
          <a:prstGeom prst="rect">
            <a:avLst/>
          </a:prstGeom>
          <a:noFill/>
          <a:ln w="9525">
            <a:noFill/>
            <a:miter lim="800000"/>
            <a:headEnd/>
            <a:tailEnd/>
          </a:ln>
        </p:spPr>
        <p:txBody>
          <a:bodyPr>
            <a:spAutoFit/>
          </a:bodyPr>
          <a:lstStyle/>
          <a:p>
            <a:r>
              <a:rPr lang="fr-BE">
                <a:latin typeface="Calibri" pitchFamily="34" charset="0"/>
                <a:cs typeface="Arial" charset="0"/>
              </a:rPr>
              <a:t>+4°</a:t>
            </a:r>
          </a:p>
        </p:txBody>
      </p:sp>
      <p:sp>
        <p:nvSpPr>
          <p:cNvPr id="40972" name="ZoneTexte 10"/>
          <p:cNvSpPr txBox="1">
            <a:spLocks noChangeArrowheads="1"/>
          </p:cNvSpPr>
          <p:nvPr/>
        </p:nvSpPr>
        <p:spPr bwMode="auto">
          <a:xfrm>
            <a:off x="7751764" y="3860801"/>
            <a:ext cx="719137" cy="366713"/>
          </a:xfrm>
          <a:prstGeom prst="rect">
            <a:avLst/>
          </a:prstGeom>
          <a:noFill/>
          <a:ln w="9525">
            <a:noFill/>
            <a:miter lim="800000"/>
            <a:headEnd/>
            <a:tailEnd/>
          </a:ln>
        </p:spPr>
        <p:txBody>
          <a:bodyPr>
            <a:spAutoFit/>
          </a:bodyPr>
          <a:lstStyle/>
          <a:p>
            <a:r>
              <a:rPr lang="fr-BE">
                <a:latin typeface="Calibri" pitchFamily="34" charset="0"/>
                <a:cs typeface="Arial" charset="0"/>
              </a:rPr>
              <a:t>+18°</a:t>
            </a:r>
          </a:p>
        </p:txBody>
      </p:sp>
    </p:spTree>
    <p:extLst>
      <p:ext uri="{BB962C8B-B14F-4D97-AF65-F5344CB8AC3E}">
        <p14:creationId xmlns:p14="http://schemas.microsoft.com/office/powerpoint/2010/main" val="2262275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checkerboard(across)">
                                      <p:cBhvr>
                                        <p:cTn id="7" dur="500"/>
                                        <p:tgtEl>
                                          <p:spTgt spid="215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checkerboard(across)">
                                      <p:cBhvr>
                                        <p:cTn id="12" dur="500"/>
                                        <p:tgtEl>
                                          <p:spTgt spid="2151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1516"/>
                                        </p:tgtEl>
                                        <p:attrNameLst>
                                          <p:attrName>style.visibility</p:attrName>
                                        </p:attrNameLst>
                                      </p:cBhvr>
                                      <p:to>
                                        <p:strVal val="visible"/>
                                      </p:to>
                                    </p:set>
                                    <p:animEffect transition="in" filter="checkerboard(across)">
                                      <p:cBhvr>
                                        <p:cTn id="20" dur="500"/>
                                        <p:tgtEl>
                                          <p:spTgt spid="2151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1509"/>
                                        </p:tgtEl>
                                        <p:attrNameLst>
                                          <p:attrName>style.visibility</p:attrName>
                                        </p:attrNameLst>
                                      </p:cBhvr>
                                      <p:to>
                                        <p:strVal val="visible"/>
                                      </p:to>
                                    </p:set>
                                    <p:animEffect transition="in" filter="checkerboard(across)">
                                      <p:cBhvr>
                                        <p:cTn id="23" dur="500"/>
                                        <p:tgtEl>
                                          <p:spTgt spid="2150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1513"/>
                                        </p:tgtEl>
                                        <p:attrNameLst>
                                          <p:attrName>style.visibility</p:attrName>
                                        </p:attrNameLst>
                                      </p:cBhvr>
                                      <p:to>
                                        <p:strVal val="visible"/>
                                      </p:to>
                                    </p:set>
                                    <p:animEffect transition="in" filter="checkerboard(across)">
                                      <p:cBhvr>
                                        <p:cTn id="28" dur="500"/>
                                        <p:tgtEl>
                                          <p:spTgt spid="215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1" grpId="0"/>
      <p:bldP spid="21512" grpId="0"/>
      <p:bldP spid="21513" grpId="0"/>
      <p:bldP spid="21516"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1" descr="Hiver 2.jpg"/>
          <p:cNvPicPr>
            <a:picLocks noChangeAspect="1"/>
          </p:cNvPicPr>
          <p:nvPr/>
        </p:nvPicPr>
        <p:blipFill>
          <a:blip r:embed="rId2"/>
          <a:srcRect/>
          <a:stretch>
            <a:fillRect/>
          </a:stretch>
        </p:blipFill>
        <p:spPr bwMode="auto">
          <a:xfrm>
            <a:off x="3000375" y="1844676"/>
            <a:ext cx="7132638" cy="3495675"/>
          </a:xfrm>
          <a:prstGeom prst="rect">
            <a:avLst/>
          </a:prstGeom>
          <a:noFill/>
          <a:ln w="9525">
            <a:noFill/>
            <a:miter lim="800000"/>
            <a:headEnd/>
            <a:tailEnd/>
          </a:ln>
        </p:spPr>
      </p:pic>
      <p:sp>
        <p:nvSpPr>
          <p:cNvPr id="41986" name="Rectangle 3"/>
          <p:cNvSpPr>
            <a:spLocks noChangeArrowheads="1"/>
          </p:cNvSpPr>
          <p:nvPr/>
        </p:nvSpPr>
        <p:spPr bwMode="auto">
          <a:xfrm>
            <a:off x="2135188" y="620713"/>
            <a:ext cx="7561262" cy="457200"/>
          </a:xfrm>
          <a:prstGeom prst="rect">
            <a:avLst/>
          </a:prstGeom>
          <a:noFill/>
          <a:ln w="9525">
            <a:noFill/>
            <a:miter lim="800000"/>
            <a:headEnd/>
            <a:tailEnd/>
          </a:ln>
        </p:spPr>
        <p:txBody>
          <a:bodyPr>
            <a:spAutoFit/>
          </a:bodyPr>
          <a:lstStyle/>
          <a:p>
            <a:pPr>
              <a:buFont typeface="Arial" charset="0"/>
              <a:buChar char="•"/>
            </a:pPr>
            <a:r>
              <a:rPr lang="fr-BE" sz="2400" b="1">
                <a:latin typeface="Calibri" pitchFamily="34" charset="0"/>
                <a:cs typeface="Times New Roman" pitchFamily="18" charset="0"/>
              </a:rPr>
              <a:t> Un appoint de chauffage est apporté à l’air</a:t>
            </a:r>
            <a:endParaRPr lang="fr-BE" sz="2400">
              <a:latin typeface="Calibri" pitchFamily="34" charset="0"/>
            </a:endParaRPr>
          </a:p>
        </p:txBody>
      </p:sp>
      <p:sp>
        <p:nvSpPr>
          <p:cNvPr id="41987" name="Rectangle 5"/>
          <p:cNvSpPr>
            <a:spLocks noChangeArrowheads="1"/>
          </p:cNvSpPr>
          <p:nvPr/>
        </p:nvSpPr>
        <p:spPr bwMode="auto">
          <a:xfrm>
            <a:off x="3863975" y="5229226"/>
            <a:ext cx="6553200" cy="396875"/>
          </a:xfrm>
          <a:prstGeom prst="rect">
            <a:avLst/>
          </a:prstGeom>
          <a:noFill/>
          <a:ln w="9525">
            <a:noFill/>
            <a:miter lim="800000"/>
            <a:headEnd/>
            <a:tailEnd/>
          </a:ln>
        </p:spPr>
        <p:txBody>
          <a:bodyPr>
            <a:spAutoFit/>
          </a:bodyPr>
          <a:lstStyle/>
          <a:p>
            <a:pPr algn="r"/>
            <a:r>
              <a:rPr lang="fr-BE" sz="2000">
                <a:latin typeface="Calibri" pitchFamily="34" charset="0"/>
                <a:cs typeface="Times New Roman" pitchFamily="18" charset="0"/>
              </a:rPr>
              <a:t>Une sonde de présence et un thermostat décident du besoin.</a:t>
            </a:r>
            <a:endParaRPr lang="fr-BE" sz="2000">
              <a:latin typeface="Calibri" pitchFamily="34" charset="0"/>
            </a:endParaRPr>
          </a:p>
        </p:txBody>
      </p:sp>
      <p:sp>
        <p:nvSpPr>
          <p:cNvPr id="41988" name="ZoneTexte 14"/>
          <p:cNvSpPr txBox="1">
            <a:spLocks noChangeArrowheads="1"/>
          </p:cNvSpPr>
          <p:nvPr/>
        </p:nvSpPr>
        <p:spPr bwMode="auto">
          <a:xfrm>
            <a:off x="5591176" y="3141663"/>
            <a:ext cx="720725" cy="366712"/>
          </a:xfrm>
          <a:prstGeom prst="rect">
            <a:avLst/>
          </a:prstGeom>
          <a:noFill/>
          <a:ln w="9525">
            <a:noFill/>
            <a:miter lim="800000"/>
            <a:headEnd/>
            <a:tailEnd/>
          </a:ln>
        </p:spPr>
        <p:txBody>
          <a:bodyPr>
            <a:spAutoFit/>
          </a:bodyPr>
          <a:lstStyle/>
          <a:p>
            <a:r>
              <a:rPr lang="fr-BE" b="1">
                <a:solidFill>
                  <a:srgbClr val="FF0000"/>
                </a:solidFill>
                <a:latin typeface="Calibri" pitchFamily="34" charset="0"/>
                <a:cs typeface="Arial" charset="0"/>
              </a:rPr>
              <a:t>+30°</a:t>
            </a:r>
          </a:p>
        </p:txBody>
      </p:sp>
      <p:sp>
        <p:nvSpPr>
          <p:cNvPr id="41989" name="ZoneTexte 6"/>
          <p:cNvSpPr txBox="1">
            <a:spLocks noChangeArrowheads="1"/>
          </p:cNvSpPr>
          <p:nvPr/>
        </p:nvSpPr>
        <p:spPr bwMode="auto">
          <a:xfrm>
            <a:off x="2495551" y="1989138"/>
            <a:ext cx="576263" cy="368300"/>
          </a:xfrm>
          <a:prstGeom prst="rect">
            <a:avLst/>
          </a:prstGeom>
          <a:noFill/>
          <a:ln w="9525">
            <a:noFill/>
            <a:miter lim="800000"/>
            <a:headEnd/>
            <a:tailEnd/>
          </a:ln>
        </p:spPr>
        <p:txBody>
          <a:bodyPr>
            <a:spAutoFit/>
          </a:bodyPr>
          <a:lstStyle/>
          <a:p>
            <a:r>
              <a:rPr lang="fr-BE">
                <a:latin typeface="Calibri" pitchFamily="34" charset="0"/>
                <a:cs typeface="Arial" charset="0"/>
              </a:rPr>
              <a:t>+4°</a:t>
            </a:r>
          </a:p>
        </p:txBody>
      </p:sp>
      <p:sp>
        <p:nvSpPr>
          <p:cNvPr id="41990" name="ZoneTexte 6"/>
          <p:cNvSpPr txBox="1">
            <a:spLocks noChangeArrowheads="1"/>
          </p:cNvSpPr>
          <p:nvPr/>
        </p:nvSpPr>
        <p:spPr bwMode="auto">
          <a:xfrm>
            <a:off x="2566988" y="3860801"/>
            <a:ext cx="482600" cy="366713"/>
          </a:xfrm>
          <a:prstGeom prst="rect">
            <a:avLst/>
          </a:prstGeom>
          <a:noFill/>
          <a:ln w="9525">
            <a:noFill/>
            <a:miter lim="800000"/>
            <a:headEnd/>
            <a:tailEnd/>
          </a:ln>
        </p:spPr>
        <p:txBody>
          <a:bodyPr>
            <a:spAutoFit/>
          </a:bodyPr>
          <a:lstStyle/>
          <a:p>
            <a:r>
              <a:rPr lang="fr-BE">
                <a:latin typeface="Calibri" pitchFamily="34" charset="0"/>
                <a:cs typeface="Arial" charset="0"/>
              </a:rPr>
              <a:t>-5°</a:t>
            </a:r>
          </a:p>
        </p:txBody>
      </p:sp>
      <p:sp>
        <p:nvSpPr>
          <p:cNvPr id="41991" name="ZoneTexte 11"/>
          <p:cNvSpPr txBox="1">
            <a:spLocks noChangeArrowheads="1"/>
          </p:cNvSpPr>
          <p:nvPr/>
        </p:nvSpPr>
        <p:spPr bwMode="auto">
          <a:xfrm>
            <a:off x="4943475" y="1700213"/>
            <a:ext cx="719138" cy="366712"/>
          </a:xfrm>
          <a:prstGeom prst="rect">
            <a:avLst/>
          </a:prstGeom>
          <a:noFill/>
          <a:ln w="9525">
            <a:noFill/>
            <a:miter lim="800000"/>
            <a:headEnd/>
            <a:tailEnd/>
          </a:ln>
        </p:spPr>
        <p:txBody>
          <a:bodyPr>
            <a:spAutoFit/>
          </a:bodyPr>
          <a:lstStyle/>
          <a:p>
            <a:r>
              <a:rPr lang="fr-BE">
                <a:latin typeface="Calibri" pitchFamily="34" charset="0"/>
                <a:cs typeface="Arial" charset="0"/>
              </a:rPr>
              <a:t>+18°</a:t>
            </a:r>
          </a:p>
        </p:txBody>
      </p:sp>
      <p:sp>
        <p:nvSpPr>
          <p:cNvPr id="41992" name="ZoneTexte 7"/>
          <p:cNvSpPr txBox="1">
            <a:spLocks noChangeArrowheads="1"/>
          </p:cNvSpPr>
          <p:nvPr/>
        </p:nvSpPr>
        <p:spPr bwMode="auto">
          <a:xfrm>
            <a:off x="3935413" y="3860801"/>
            <a:ext cx="506412" cy="366713"/>
          </a:xfrm>
          <a:prstGeom prst="rect">
            <a:avLst/>
          </a:prstGeom>
          <a:noFill/>
          <a:ln w="9525">
            <a:noFill/>
            <a:miter lim="800000"/>
            <a:headEnd/>
            <a:tailEnd/>
          </a:ln>
        </p:spPr>
        <p:txBody>
          <a:bodyPr wrap="none">
            <a:spAutoFit/>
          </a:bodyPr>
          <a:lstStyle/>
          <a:p>
            <a:r>
              <a:rPr lang="fr-BE">
                <a:latin typeface="Calibri" pitchFamily="34" charset="0"/>
                <a:cs typeface="Arial" charset="0"/>
              </a:rPr>
              <a:t>+2°</a:t>
            </a:r>
          </a:p>
        </p:txBody>
      </p:sp>
      <p:sp>
        <p:nvSpPr>
          <p:cNvPr id="41993" name="ZoneTexte 8"/>
          <p:cNvSpPr txBox="1">
            <a:spLocks noChangeArrowheads="1"/>
          </p:cNvSpPr>
          <p:nvPr/>
        </p:nvSpPr>
        <p:spPr bwMode="auto">
          <a:xfrm>
            <a:off x="4943475" y="2781300"/>
            <a:ext cx="719138" cy="368300"/>
          </a:xfrm>
          <a:prstGeom prst="rect">
            <a:avLst/>
          </a:prstGeom>
          <a:noFill/>
          <a:ln w="9525">
            <a:noFill/>
            <a:miter lim="800000"/>
            <a:headEnd/>
            <a:tailEnd/>
          </a:ln>
        </p:spPr>
        <p:txBody>
          <a:bodyPr>
            <a:spAutoFit/>
          </a:bodyPr>
          <a:lstStyle/>
          <a:p>
            <a:r>
              <a:rPr lang="fr-BE">
                <a:latin typeface="Calibri" pitchFamily="34" charset="0"/>
                <a:cs typeface="Arial" charset="0"/>
              </a:rPr>
              <a:t>+16°</a:t>
            </a:r>
          </a:p>
        </p:txBody>
      </p:sp>
    </p:spTree>
    <p:extLst>
      <p:ext uri="{BB962C8B-B14F-4D97-AF65-F5344CB8AC3E}">
        <p14:creationId xmlns:p14="http://schemas.microsoft.com/office/powerpoint/2010/main" val="33165257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3.3|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1847</Words>
  <Application>Microsoft Office PowerPoint</Application>
  <PresentationFormat>Grand écran</PresentationFormat>
  <Paragraphs>268</Paragraphs>
  <Slides>25</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5" baseType="lpstr">
      <vt:lpstr>Arial</vt:lpstr>
      <vt:lpstr>Calibri</vt:lpstr>
      <vt:lpstr>Calibri Light</vt:lpstr>
      <vt:lpstr>Courier New</vt:lpstr>
      <vt:lpstr>Helvetica</vt:lpstr>
      <vt:lpstr>Symbol</vt:lpstr>
      <vt:lpstr>Times New Roman</vt:lpstr>
      <vt:lpstr>Wingdings</vt:lpstr>
      <vt:lpstr>Thème Office</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Vers une ventilation double flux décentralisée ?</vt:lpstr>
      <vt:lpstr>Présentation PowerPoint</vt:lpstr>
      <vt:lpstr>Annexe :         Vers des écoles Zéro Watt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Bauwens</dc:creator>
  <cp:lastModifiedBy>Anne Bauwens</cp:lastModifiedBy>
  <cp:revision>2</cp:revision>
  <dcterms:created xsi:type="dcterms:W3CDTF">2023-01-17T06:40:09Z</dcterms:created>
  <dcterms:modified xsi:type="dcterms:W3CDTF">2023-01-17T06:40:51Z</dcterms:modified>
</cp:coreProperties>
</file>